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Poppins"/>
      <p:regular r:id="rId18"/>
      <p:bold r:id="rId19"/>
      <p:italic r:id="rId20"/>
      <p:boldItalic r:id="rId21"/>
    </p:embeddedFont>
    <p:embeddedFont>
      <p:font typeface="Cabin"/>
      <p:regular r:id="rId22"/>
      <p:bold r:id="rId23"/>
      <p:italic r:id="rId24"/>
      <p:boldItalic r:id="rId25"/>
    </p:embeddedFont>
    <p:embeddedFont>
      <p:font typeface="Karla"/>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oppins-italic.fntdata"/><Relationship Id="rId22" Type="http://schemas.openxmlformats.org/officeDocument/2006/relationships/font" Target="fonts/Cabin-regular.fntdata"/><Relationship Id="rId21" Type="http://schemas.openxmlformats.org/officeDocument/2006/relationships/font" Target="fonts/Poppins-boldItalic.fntdata"/><Relationship Id="rId24" Type="http://schemas.openxmlformats.org/officeDocument/2006/relationships/font" Target="fonts/Cabin-italic.fntdata"/><Relationship Id="rId23" Type="http://schemas.openxmlformats.org/officeDocument/2006/relationships/font" Target="fonts/Cabin-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Karla-regular.fntdata"/><Relationship Id="rId25" Type="http://schemas.openxmlformats.org/officeDocument/2006/relationships/font" Target="fonts/Cabin-boldItalic.fntdata"/><Relationship Id="rId28" Type="http://schemas.openxmlformats.org/officeDocument/2006/relationships/font" Target="fonts/Karla-italic.fntdata"/><Relationship Id="rId27" Type="http://schemas.openxmlformats.org/officeDocument/2006/relationships/font" Target="fonts/Karla-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Karla-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Poppins-bold.fntdata"/><Relationship Id="rId18" Type="http://schemas.openxmlformats.org/officeDocument/2006/relationships/font" Target="fonts/Poppins-regular.fntdata"/></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6017129cc0_0_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6017129cc0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What is important when looking for a job? Do you want it to be 5mins down the road? Do you want to work for a company that offers training &amp; development? Benefits? Corporate or start-up?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MAP out the differences between what a start-up vs SME vs corporate company can offer a person.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6c4f7767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g76c4f7767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75e9d21488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rgbClr val="000000"/>
              </a:buClr>
              <a:buSzPts val="300"/>
              <a:buFont typeface="Arial"/>
              <a:buNone/>
            </a:pPr>
            <a:r>
              <a:t/>
            </a:r>
            <a:endParaRPr b="0" i="0" sz="1200" u="none" cap="none" strike="noStrike">
              <a:solidFill>
                <a:schemeClr val="dk1"/>
              </a:solidFill>
              <a:latin typeface="Arial"/>
              <a:ea typeface="Arial"/>
              <a:cs typeface="Arial"/>
              <a:sym typeface="Arial"/>
            </a:endParaRPr>
          </a:p>
        </p:txBody>
      </p:sp>
      <p:sp>
        <p:nvSpPr>
          <p:cNvPr id="70" name="Google Shape;70;g75e9d21488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5851aa6275_0_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g5851aa6275_0_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000000"/>
                </a:solidFill>
                <a:latin typeface="Arial"/>
                <a:ea typeface="Arial"/>
                <a:cs typeface="Arial"/>
                <a:sym typeface="Arial"/>
              </a:rPr>
              <a:t>We want to inspire the students to rethink why they came to CodeClan and to figure out their ‘WHY’ as people. How to brand themselves for interviews and think about what kind of company they are looking for and the flexibility they have when looking for a new career. Getting them to think about their CV Personal Statement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000000"/>
                </a:solidFill>
                <a:latin typeface="Arial"/>
                <a:ea typeface="Arial"/>
                <a:cs typeface="Arial"/>
                <a:sym typeface="Arial"/>
              </a:rPr>
              <a:t>We want to inspire the students to rethink why they came to CodeClan and to figure out their ‘WHY’ as people. How to brand themselves for interviews and think about what kind of company they are looking for and the flexibility they have when looking for a new career. Getting them to think about their CV Personal Statement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851aa6275_0_1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2" name="Google Shape;102;g5851aa6275_0_1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5d7f193c44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g5d7f193c4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851aa6275_0_1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g5851aa6275_0_1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Get them to write these sentences and keep them to themselves. This can be used as part of their personal statement for their CV or for LinkedIn. Ask if anyone is comfortable in sharing what they’ve wrote. Encourage them to be proud of who they are and what they think – there is no wrong or right answer.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What is important when looking for a job? Do you want it to be 5mins down the road? Do you want to work for a company that offers training &amp; development? Benefits? Corporate or start-up?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MAP out the differences between what a start-up vs SME vs corporate company can offer a person.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457200" y="475083"/>
            <a:ext cx="8229600" cy="10179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178FD8"/>
              </a:buClr>
              <a:buSzPts val="4400"/>
              <a:buFont typeface="Arial"/>
              <a:buNone/>
              <a:defRPr b="1" i="0" sz="4400" u="none" cap="none" strike="noStrike">
                <a:solidFill>
                  <a:srgbClr val="178FD8"/>
                </a:solidFill>
                <a:latin typeface="Arial"/>
                <a:ea typeface="Arial"/>
                <a:cs typeface="Arial"/>
                <a:sym typeface="Arial"/>
              </a:defRPr>
            </a:lvl1pPr>
            <a:lvl2pPr indent="0" lvl="1" marL="0" marR="0" rtl="0" algn="l">
              <a:spcBef>
                <a:spcPts val="0"/>
              </a:spcBef>
              <a:spcAft>
                <a:spcPts val="0"/>
              </a:spcAft>
              <a:buSzPts val="1800"/>
              <a:buFont typeface="Arial"/>
              <a:buNone/>
              <a:defRPr sz="1800"/>
            </a:lvl2pPr>
            <a:lvl3pPr indent="0" lvl="2" marL="0" marR="0" rtl="0" algn="l">
              <a:spcBef>
                <a:spcPts val="0"/>
              </a:spcBef>
              <a:spcAft>
                <a:spcPts val="0"/>
              </a:spcAft>
              <a:buSzPts val="1800"/>
              <a:buFont typeface="Arial"/>
              <a:buNone/>
              <a:defRPr sz="1800"/>
            </a:lvl3pPr>
            <a:lvl4pPr indent="0" lvl="3" marL="0" marR="0" rtl="0" algn="l">
              <a:spcBef>
                <a:spcPts val="0"/>
              </a:spcBef>
              <a:spcAft>
                <a:spcPts val="0"/>
              </a:spcAft>
              <a:buSzPts val="1800"/>
              <a:buFont typeface="Arial"/>
              <a:buNone/>
              <a:defRPr sz="1800"/>
            </a:lvl4pPr>
            <a:lvl5pPr indent="0" lvl="4" marL="0" marR="0" rtl="0" algn="l">
              <a:spcBef>
                <a:spcPts val="0"/>
              </a:spcBef>
              <a:spcAft>
                <a:spcPts val="0"/>
              </a:spcAft>
              <a:buSzPts val="1800"/>
              <a:buFont typeface="Arial"/>
              <a:buNone/>
              <a:defRPr sz="1800"/>
            </a:lvl5pPr>
            <a:lvl6pPr indent="0" lvl="5" marL="0" marR="0" rtl="0" algn="l">
              <a:spcBef>
                <a:spcPts val="0"/>
              </a:spcBef>
              <a:spcAft>
                <a:spcPts val="0"/>
              </a:spcAft>
              <a:buSzPts val="1800"/>
              <a:buFont typeface="Arial"/>
              <a:buNone/>
              <a:defRPr sz="1800"/>
            </a:lvl6pPr>
            <a:lvl7pPr indent="0" lvl="6" marL="0" marR="0" rtl="0" algn="l">
              <a:spcBef>
                <a:spcPts val="0"/>
              </a:spcBef>
              <a:spcAft>
                <a:spcPts val="0"/>
              </a:spcAft>
              <a:buSzPts val="1800"/>
              <a:buFont typeface="Arial"/>
              <a:buNone/>
              <a:defRPr sz="1800"/>
            </a:lvl7pPr>
            <a:lvl8pPr indent="0" lvl="7" marL="0" marR="0" rtl="0" algn="l">
              <a:spcBef>
                <a:spcPts val="0"/>
              </a:spcBef>
              <a:spcAft>
                <a:spcPts val="0"/>
              </a:spcAft>
              <a:buSzPts val="1800"/>
              <a:buFont typeface="Arial"/>
              <a:buNone/>
              <a:defRPr sz="1800"/>
            </a:lvl8pPr>
            <a:lvl9pPr indent="0" lvl="8" marL="0" marR="0" rtl="0" algn="l">
              <a:spcBef>
                <a:spcPts val="0"/>
              </a:spcBef>
              <a:spcAft>
                <a:spcPts val="0"/>
              </a:spcAft>
              <a:buSzPts val="1800"/>
              <a:buFont typeface="Arial"/>
              <a:buNone/>
              <a:defRPr sz="1800"/>
            </a:lvl9pPr>
          </a:lstStyle>
          <a:p/>
        </p:txBody>
      </p:sp>
      <p:sp>
        <p:nvSpPr>
          <p:cNvPr id="52" name="Google Shape;52;p13"/>
          <p:cNvSpPr txBox="1"/>
          <p:nvPr>
            <p:ph idx="1" type="body"/>
          </p:nvPr>
        </p:nvSpPr>
        <p:spPr>
          <a:xfrm>
            <a:off x="457200" y="1793675"/>
            <a:ext cx="8229600" cy="28008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rgbClr val="178FD8"/>
              </a:buClr>
              <a:buSzPts val="3200"/>
              <a:buFont typeface="Arial"/>
              <a:buChar char="•"/>
              <a:defRPr b="0" i="0" sz="3200" u="none" cap="none" strike="noStrike">
                <a:solidFill>
                  <a:srgbClr val="178FD8"/>
                </a:solidFill>
                <a:latin typeface="Arial"/>
                <a:ea typeface="Arial"/>
                <a:cs typeface="Arial"/>
                <a:sym typeface="Arial"/>
              </a:defRPr>
            </a:lvl1pPr>
            <a:lvl2pPr indent="-406400" lvl="1" marL="914400" marR="0" rtl="0" algn="l">
              <a:lnSpc>
                <a:spcPct val="100000"/>
              </a:lnSpc>
              <a:spcBef>
                <a:spcPts val="560"/>
              </a:spcBef>
              <a:spcAft>
                <a:spcPts val="0"/>
              </a:spcAft>
              <a:buClr>
                <a:srgbClr val="178FD8"/>
              </a:buClr>
              <a:buSzPts val="2800"/>
              <a:buFont typeface="Arial"/>
              <a:buChar char="–"/>
              <a:defRPr b="0" i="0" sz="2800" u="none" cap="none" strike="noStrike">
                <a:solidFill>
                  <a:srgbClr val="178FD8"/>
                </a:solidFill>
                <a:latin typeface="Arial"/>
                <a:ea typeface="Arial"/>
                <a:cs typeface="Arial"/>
                <a:sym typeface="Arial"/>
              </a:defRPr>
            </a:lvl2pPr>
            <a:lvl3pPr indent="-381000" lvl="2" marL="1371600" marR="0" rtl="0" algn="l">
              <a:lnSpc>
                <a:spcPct val="100000"/>
              </a:lnSpc>
              <a:spcBef>
                <a:spcPts val="480"/>
              </a:spcBef>
              <a:spcAft>
                <a:spcPts val="0"/>
              </a:spcAft>
              <a:buClr>
                <a:srgbClr val="178FD8"/>
              </a:buClr>
              <a:buSzPts val="2400"/>
              <a:buFont typeface="Arial"/>
              <a:buChar char="•"/>
              <a:defRPr b="0" i="0" sz="2400" u="none" cap="none" strike="noStrike">
                <a:solidFill>
                  <a:srgbClr val="178FD8"/>
                </a:solidFill>
                <a:latin typeface="Arial"/>
                <a:ea typeface="Arial"/>
                <a:cs typeface="Arial"/>
                <a:sym typeface="Arial"/>
              </a:defRPr>
            </a:lvl3pPr>
            <a:lvl4pPr indent="-355600" lvl="3" marL="1828800" marR="0" rtl="0" algn="l">
              <a:lnSpc>
                <a:spcPct val="100000"/>
              </a:lnSpc>
              <a:spcBef>
                <a:spcPts val="400"/>
              </a:spcBef>
              <a:spcAft>
                <a:spcPts val="0"/>
              </a:spcAft>
              <a:buClr>
                <a:srgbClr val="178FD8"/>
              </a:buClr>
              <a:buSzPts val="2000"/>
              <a:buFont typeface="Arial"/>
              <a:buChar char="–"/>
              <a:defRPr b="0" i="0" sz="2000" u="none" cap="none" strike="noStrike">
                <a:solidFill>
                  <a:srgbClr val="178FD8"/>
                </a:solidFill>
                <a:latin typeface="Arial"/>
                <a:ea typeface="Arial"/>
                <a:cs typeface="Arial"/>
                <a:sym typeface="Arial"/>
              </a:defRPr>
            </a:lvl4pPr>
            <a:lvl5pPr indent="-355600" lvl="4" marL="2286000" marR="0" rtl="0" algn="l">
              <a:lnSpc>
                <a:spcPct val="100000"/>
              </a:lnSpc>
              <a:spcBef>
                <a:spcPts val="400"/>
              </a:spcBef>
              <a:spcAft>
                <a:spcPts val="0"/>
              </a:spcAft>
              <a:buClr>
                <a:srgbClr val="178FD8"/>
              </a:buClr>
              <a:buSzPts val="2000"/>
              <a:buFont typeface="Arial"/>
              <a:buChar char="»"/>
              <a:defRPr b="0" i="0" sz="2000" u="none" cap="none" strike="noStrike">
                <a:solidFill>
                  <a:srgbClr val="178FD8"/>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457200" y="4767262"/>
            <a:ext cx="2133600" cy="2739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929FC4"/>
              </a:buClr>
              <a:buSzPts val="1200"/>
              <a:buFont typeface="Calibri"/>
              <a:buNone/>
              <a:defRPr b="0" i="0" sz="1200" u="none" cap="none" strike="noStrike">
                <a:solidFill>
                  <a:srgbClr val="929FC4"/>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124200" y="4767262"/>
            <a:ext cx="2895600" cy="2739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929FC4"/>
              </a:buClr>
              <a:buSzPts val="1200"/>
              <a:buFont typeface="Calibri"/>
              <a:buNone/>
              <a:defRPr b="0" i="0" sz="1200" u="none" cap="none" strike="noStrike">
                <a:solidFill>
                  <a:srgbClr val="929FC4"/>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553200" y="4767262"/>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1pPr>
            <a:lvl2pPr indent="0" lvl="1"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2pPr>
            <a:lvl3pPr indent="0" lvl="2"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3pPr>
            <a:lvl4pPr indent="0" lvl="3"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4pPr>
            <a:lvl5pPr indent="0" lvl="4"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5pPr>
            <a:lvl6pPr indent="0" lvl="5"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6pPr>
            <a:lvl7pPr indent="0" lvl="6"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7pPr>
            <a:lvl8pPr indent="0" lvl="7"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8pPr>
            <a:lvl9pPr indent="0" lvl="8"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3" name="Shape 13"/>
        <p:cNvGrpSpPr/>
        <p:nvPr/>
      </p:nvGrpSpPr>
      <p:grpSpPr>
        <a:xfrm>
          <a:off x="0" y="0"/>
          <a:ext cx="0" cy="0"/>
          <a:chOff x="0" y="0"/>
          <a:chExt cx="0" cy="0"/>
        </a:xfrm>
      </p:grpSpPr>
      <p:sp>
        <p:nvSpPr>
          <p:cNvPr id="14" name="Google Shape;14;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www.youtube.com/watch?v=pOejf28GEI8" TargetMode="External"/><Relationship Id="rId4" Type="http://schemas.openxmlformats.org/officeDocument/2006/relationships/image" Target="../media/image6.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11.png"/><Relationship Id="rId5"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png"/><Relationship Id="rId6" Type="http://schemas.openxmlformats.org/officeDocument/2006/relationships/image" Target="../media/image5.png"/><Relationship Id="rId7" Type="http://schemas.openxmlformats.org/officeDocument/2006/relationships/hyperlink" Target="http://www.linkedin.com/in/lorrainerew"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jp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59" name="Shape 59"/>
        <p:cNvGrpSpPr/>
        <p:nvPr/>
      </p:nvGrpSpPr>
      <p:grpSpPr>
        <a:xfrm>
          <a:off x="0" y="0"/>
          <a:ext cx="0" cy="0"/>
          <a:chOff x="0" y="0"/>
          <a:chExt cx="0" cy="0"/>
        </a:xfrm>
      </p:grpSpPr>
      <p:sp>
        <p:nvSpPr>
          <p:cNvPr id="60" name="Google Shape;60;p14"/>
          <p:cNvSpPr/>
          <p:nvPr/>
        </p:nvSpPr>
        <p:spPr>
          <a:xfrm>
            <a:off x="2533350" y="2745525"/>
            <a:ext cx="4077300" cy="1337400"/>
          </a:xfrm>
          <a:prstGeom prst="roundRect">
            <a:avLst>
              <a:gd fmla="val 4194" name="adj"/>
            </a:avLst>
          </a:prstGeom>
          <a:solidFill>
            <a:srgbClr val="1B344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4"/>
          <p:cNvSpPr/>
          <p:nvPr/>
        </p:nvSpPr>
        <p:spPr>
          <a:xfrm>
            <a:off x="0" y="4425025"/>
            <a:ext cx="9144000" cy="7185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2" name="Google Shape;62;p14"/>
          <p:cNvPicPr preferRelativeResize="0"/>
          <p:nvPr/>
        </p:nvPicPr>
        <p:blipFill rotWithShape="1">
          <a:blip r:embed="rId3">
            <a:alphaModFix/>
          </a:blip>
          <a:srcRect b="0" l="0" r="0" t="0"/>
          <a:stretch/>
        </p:blipFill>
        <p:spPr>
          <a:xfrm>
            <a:off x="4212125" y="611050"/>
            <a:ext cx="719738" cy="718499"/>
          </a:xfrm>
          <a:prstGeom prst="rect">
            <a:avLst/>
          </a:prstGeom>
          <a:noFill/>
          <a:ln>
            <a:noFill/>
          </a:ln>
        </p:spPr>
      </p:pic>
      <p:sp>
        <p:nvSpPr>
          <p:cNvPr id="63" name="Google Shape;63;p14"/>
          <p:cNvSpPr txBox="1"/>
          <p:nvPr/>
        </p:nvSpPr>
        <p:spPr>
          <a:xfrm>
            <a:off x="3378900" y="4683975"/>
            <a:ext cx="2386200" cy="38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FFFFFF"/>
                </a:solidFill>
                <a:latin typeface="Poppins"/>
                <a:ea typeface="Poppins"/>
                <a:cs typeface="Poppins"/>
                <a:sym typeface="Poppins"/>
              </a:rPr>
              <a:t>www.codeclan.com</a:t>
            </a:r>
            <a:endParaRPr b="0" i="0" sz="1000" u="none" cap="none" strike="noStrike">
              <a:solidFill>
                <a:srgbClr val="FFFFFF"/>
              </a:solidFill>
              <a:latin typeface="Poppins"/>
              <a:ea typeface="Poppins"/>
              <a:cs typeface="Poppins"/>
              <a:sym typeface="Poppins"/>
            </a:endParaRPr>
          </a:p>
        </p:txBody>
      </p:sp>
      <p:sp>
        <p:nvSpPr>
          <p:cNvPr id="64" name="Google Shape;64;p14"/>
          <p:cNvSpPr txBox="1"/>
          <p:nvPr/>
        </p:nvSpPr>
        <p:spPr>
          <a:xfrm>
            <a:off x="2258250" y="2906625"/>
            <a:ext cx="4627500" cy="68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2200" u="none" cap="none" strike="noStrike">
                <a:solidFill>
                  <a:schemeClr val="lt1"/>
                </a:solidFill>
                <a:latin typeface="Arial"/>
                <a:ea typeface="Arial"/>
                <a:cs typeface="Arial"/>
                <a:sym typeface="Arial"/>
              </a:rPr>
              <a:t>Inspire</a:t>
            </a:r>
            <a:endParaRPr b="1" i="0" sz="2200" u="none" cap="none" strike="noStrike">
              <a:solidFill>
                <a:schemeClr val="lt1"/>
              </a:solidFill>
              <a:latin typeface="Arial"/>
              <a:ea typeface="Arial"/>
              <a:cs typeface="Arial"/>
              <a:sym typeface="Arial"/>
            </a:endParaRPr>
          </a:p>
        </p:txBody>
      </p:sp>
      <p:sp>
        <p:nvSpPr>
          <p:cNvPr id="65" name="Google Shape;65;p14"/>
          <p:cNvSpPr txBox="1"/>
          <p:nvPr/>
        </p:nvSpPr>
        <p:spPr>
          <a:xfrm>
            <a:off x="2192100" y="3294775"/>
            <a:ext cx="4759800" cy="718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lang="en-GB" sz="1200">
                <a:solidFill>
                  <a:srgbClr val="FFFFFF"/>
                </a:solidFill>
              </a:rPr>
              <a:t>Lorraine Rew - Industry Talent Manager</a:t>
            </a:r>
            <a:br>
              <a:rPr b="1" lang="en-GB" sz="1200">
                <a:solidFill>
                  <a:srgbClr val="FFFFFF"/>
                </a:solidFill>
              </a:rPr>
            </a:br>
            <a:r>
              <a:rPr b="1" i="0" lang="en-GB" sz="1200" u="none" cap="none" strike="noStrike">
                <a:solidFill>
                  <a:srgbClr val="FFFFFF"/>
                </a:solidFill>
                <a:latin typeface="Arial"/>
                <a:ea typeface="Arial"/>
                <a:cs typeface="Arial"/>
                <a:sym typeface="Arial"/>
              </a:rPr>
              <a:t>CodeClan Careers Team</a:t>
            </a:r>
            <a:endParaRPr/>
          </a:p>
          <a:p>
            <a:pPr indent="0" lvl="0" marL="0" marR="0" rtl="0" algn="ctr">
              <a:lnSpc>
                <a:spcPct val="100000"/>
              </a:lnSpc>
              <a:spcBef>
                <a:spcPts val="0"/>
              </a:spcBef>
              <a:spcAft>
                <a:spcPts val="0"/>
              </a:spcAft>
              <a:buClr>
                <a:schemeClr val="dk1"/>
              </a:buClr>
              <a:buSzPts val="1100"/>
              <a:buFont typeface="Arial"/>
              <a:buNone/>
            </a:pPr>
            <a:r>
              <a:t/>
            </a:r>
            <a:endParaRPr b="1" i="0" sz="1200" u="none" cap="none" strike="noStrike">
              <a:solidFill>
                <a:srgbClr val="FFFFFF"/>
              </a:solidFill>
              <a:latin typeface="Arial"/>
              <a:ea typeface="Arial"/>
              <a:cs typeface="Arial"/>
              <a:sym typeface="Arial"/>
            </a:endParaRPr>
          </a:p>
        </p:txBody>
      </p:sp>
      <p:pic>
        <p:nvPicPr>
          <p:cNvPr id="66" name="Google Shape;66;p14"/>
          <p:cNvPicPr preferRelativeResize="0"/>
          <p:nvPr/>
        </p:nvPicPr>
        <p:blipFill rotWithShape="1">
          <a:blip r:embed="rId4">
            <a:alphaModFix/>
          </a:blip>
          <a:srcRect b="0" l="0" r="0" t="0"/>
          <a:stretch/>
        </p:blipFill>
        <p:spPr>
          <a:xfrm>
            <a:off x="3103013" y="1512929"/>
            <a:ext cx="2937976" cy="846050"/>
          </a:xfrm>
          <a:prstGeom prst="rect">
            <a:avLst/>
          </a:prstGeom>
          <a:noFill/>
          <a:ln>
            <a:noFill/>
          </a:ln>
          <a:effectLst>
            <a:outerShdw blurRad="57150" rotWithShape="0" algn="bl" dir="5400000" dist="19050">
              <a:srgbClr val="000000">
                <a:alpha val="50000"/>
              </a:srgbClr>
            </a:outerShdw>
          </a:effectLst>
        </p:spPr>
      </p:pic>
      <p:pic>
        <p:nvPicPr>
          <p:cNvPr id="67" name="Google Shape;67;p14"/>
          <p:cNvPicPr preferRelativeResize="0"/>
          <p:nvPr/>
        </p:nvPicPr>
        <p:blipFill rotWithShape="1">
          <a:blip r:embed="rId5">
            <a:alphaModFix/>
          </a:blip>
          <a:srcRect b="0" l="0" r="0" t="0"/>
          <a:stretch/>
        </p:blipFill>
        <p:spPr>
          <a:xfrm>
            <a:off x="191800" y="4775526"/>
            <a:ext cx="1089801" cy="200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149" name="Shape 149"/>
        <p:cNvGrpSpPr/>
        <p:nvPr/>
      </p:nvGrpSpPr>
      <p:grpSpPr>
        <a:xfrm>
          <a:off x="0" y="0"/>
          <a:ext cx="0" cy="0"/>
          <a:chOff x="0" y="0"/>
          <a:chExt cx="0" cy="0"/>
        </a:xfrm>
      </p:grpSpPr>
      <p:sp>
        <p:nvSpPr>
          <p:cNvPr id="150" name="Google Shape;150;p23"/>
          <p:cNvSpPr/>
          <p:nvPr/>
        </p:nvSpPr>
        <p:spPr>
          <a:xfrm>
            <a:off x="1150200" y="257822"/>
            <a:ext cx="6843600" cy="6006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51" name="Google Shape;151;p23"/>
          <p:cNvSpPr txBox="1"/>
          <p:nvPr/>
        </p:nvSpPr>
        <p:spPr>
          <a:xfrm>
            <a:off x="1652600" y="305825"/>
            <a:ext cx="5638800" cy="504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i="0" lang="en-GB" sz="2200" u="none" cap="none" strike="noStrike">
                <a:solidFill>
                  <a:schemeClr val="lt1"/>
                </a:solidFill>
                <a:latin typeface="Karla"/>
                <a:ea typeface="Karla"/>
                <a:cs typeface="Karla"/>
                <a:sym typeface="Karla"/>
              </a:rPr>
              <a:t>What do you want from an </a:t>
            </a:r>
            <a:r>
              <a:rPr b="1" lang="en-GB" sz="2200">
                <a:solidFill>
                  <a:schemeClr val="lt1"/>
                </a:solidFill>
                <a:latin typeface="Karla"/>
                <a:ea typeface="Karla"/>
                <a:cs typeface="Karla"/>
                <a:sym typeface="Karla"/>
              </a:rPr>
              <a:t>E</a:t>
            </a:r>
            <a:r>
              <a:rPr b="1" i="0" lang="en-GB" sz="2200" u="none" cap="none" strike="noStrike">
                <a:solidFill>
                  <a:schemeClr val="lt1"/>
                </a:solidFill>
                <a:latin typeface="Karla"/>
                <a:ea typeface="Karla"/>
                <a:cs typeface="Karla"/>
                <a:sym typeface="Karla"/>
              </a:rPr>
              <a:t>mployer?</a:t>
            </a:r>
            <a:br>
              <a:rPr b="1" i="0" lang="en-GB" sz="2200" u="none" cap="none" strike="noStrike">
                <a:solidFill>
                  <a:schemeClr val="lt1"/>
                </a:solidFill>
                <a:latin typeface="Karla"/>
                <a:ea typeface="Karla"/>
                <a:cs typeface="Karla"/>
                <a:sym typeface="Karla"/>
              </a:rPr>
            </a:br>
            <a:endParaRPr b="1" i="0" sz="2200" u="none" cap="none" strike="noStrike">
              <a:solidFill>
                <a:schemeClr val="lt1"/>
              </a:solidFill>
              <a:latin typeface="Karla"/>
              <a:ea typeface="Karla"/>
              <a:cs typeface="Karla"/>
              <a:sym typeface="Karla"/>
            </a:endParaRPr>
          </a:p>
        </p:txBody>
      </p:sp>
      <p:sp>
        <p:nvSpPr>
          <p:cNvPr id="152" name="Google Shape;152;p23"/>
          <p:cNvSpPr txBox="1"/>
          <p:nvPr/>
        </p:nvSpPr>
        <p:spPr>
          <a:xfrm>
            <a:off x="339750" y="858425"/>
            <a:ext cx="8464500" cy="4123200"/>
          </a:xfrm>
          <a:prstGeom prst="rect">
            <a:avLst/>
          </a:prstGeom>
          <a:noFill/>
          <a:ln>
            <a:noFill/>
          </a:ln>
          <a:effectLst>
            <a:outerShdw blurRad="57150" rotWithShape="0" algn="bl" dir="5400000" dist="19050">
              <a:srgbClr val="000000">
                <a:alpha val="50000"/>
              </a:srgbClr>
            </a:outerShdw>
          </a:effectLst>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lang="en-GB" sz="1500">
                <a:solidFill>
                  <a:schemeClr val="lt1"/>
                </a:solidFill>
                <a:latin typeface="Karla"/>
                <a:ea typeface="Karla"/>
                <a:cs typeface="Karla"/>
                <a:sym typeface="Karla"/>
              </a:rPr>
              <a:t>It’s really important to know what motivates you...</a:t>
            </a:r>
            <a:endParaRPr b="1" sz="15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br>
              <a:rPr b="1" lang="en-GB" sz="1500">
                <a:solidFill>
                  <a:schemeClr val="lt1"/>
                </a:solidFill>
                <a:latin typeface="Karla"/>
                <a:ea typeface="Karla"/>
                <a:cs typeface="Karla"/>
                <a:sym typeface="Karla"/>
              </a:rPr>
            </a:br>
            <a:r>
              <a:rPr b="1" lang="en-GB" sz="1500">
                <a:solidFill>
                  <a:schemeClr val="lt1"/>
                </a:solidFill>
                <a:latin typeface="Karla"/>
                <a:ea typeface="Karla"/>
                <a:cs typeface="Karla"/>
                <a:sym typeface="Karla"/>
              </a:rPr>
              <a:t>… success looks different for everyone!</a:t>
            </a:r>
            <a:endParaRPr sz="1500">
              <a:latin typeface="Karla"/>
              <a:ea typeface="Karla"/>
              <a:cs typeface="Karla"/>
              <a:sym typeface="Karla"/>
            </a:endParaRPr>
          </a:p>
          <a:p>
            <a:pPr indent="0" lvl="0" marL="0" marR="0" rtl="0" algn="l">
              <a:lnSpc>
                <a:spcPct val="100000"/>
              </a:lnSpc>
              <a:spcBef>
                <a:spcPts val="0"/>
              </a:spcBef>
              <a:spcAft>
                <a:spcPts val="0"/>
              </a:spcAft>
              <a:buNone/>
            </a:pPr>
            <a:r>
              <a:t/>
            </a:r>
            <a:endParaRPr b="1" sz="15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rPr b="1" lang="en-GB" sz="1500">
                <a:solidFill>
                  <a:srgbClr val="FFD966"/>
                </a:solidFill>
                <a:latin typeface="Karla"/>
                <a:ea typeface="Karla"/>
                <a:cs typeface="Karla"/>
                <a:sym typeface="Karla"/>
              </a:rPr>
              <a:t>Make a note of your employer wish list - your top 5</a:t>
            </a:r>
            <a:r>
              <a:rPr b="1" i="0" lang="en-GB" sz="1500" u="none" cap="none" strike="noStrike">
                <a:solidFill>
                  <a:srgbClr val="FFD966"/>
                </a:solidFill>
                <a:latin typeface="Karla"/>
                <a:ea typeface="Karla"/>
                <a:cs typeface="Karla"/>
                <a:sym typeface="Karla"/>
              </a:rPr>
              <a:t>.</a:t>
            </a:r>
            <a:endParaRPr b="1" sz="1500">
              <a:solidFill>
                <a:srgbClr val="FFD966"/>
              </a:solidFill>
              <a:latin typeface="Karla"/>
              <a:ea typeface="Karla"/>
              <a:cs typeface="Karla"/>
              <a:sym typeface="Karla"/>
            </a:endParaRPr>
          </a:p>
          <a:p>
            <a:pPr indent="0" lvl="0" marL="0" marR="0" rtl="0" algn="l">
              <a:lnSpc>
                <a:spcPct val="100000"/>
              </a:lnSpc>
              <a:spcBef>
                <a:spcPts val="0"/>
              </a:spcBef>
              <a:spcAft>
                <a:spcPts val="0"/>
              </a:spcAft>
              <a:buNone/>
            </a:pPr>
            <a:r>
              <a:rPr lang="en-GB" sz="1500">
                <a:solidFill>
                  <a:srgbClr val="FFD966"/>
                </a:solidFill>
                <a:latin typeface="Karla"/>
                <a:ea typeface="Karla"/>
                <a:cs typeface="Karla"/>
                <a:sym typeface="Karla"/>
              </a:rPr>
              <a:t>	</a:t>
            </a:r>
            <a:r>
              <a:rPr lang="en-GB" sz="1500">
                <a:solidFill>
                  <a:schemeClr val="lt1"/>
                </a:solidFill>
                <a:latin typeface="Karla"/>
                <a:ea typeface="Karla"/>
                <a:cs typeface="Karla"/>
                <a:sym typeface="Karla"/>
              </a:rPr>
              <a:t>What’s most important to you right now?</a:t>
            </a:r>
            <a:endParaRPr sz="1500">
              <a:solidFill>
                <a:schemeClr val="lt1"/>
              </a:solidFill>
              <a:latin typeface="Karla"/>
              <a:ea typeface="Karla"/>
              <a:cs typeface="Karla"/>
              <a:sym typeface="Karla"/>
            </a:endParaRPr>
          </a:p>
          <a:p>
            <a:pPr indent="457200" lvl="0" marL="0" marR="0" rtl="0" algn="l">
              <a:lnSpc>
                <a:spcPct val="100000"/>
              </a:lnSpc>
              <a:spcBef>
                <a:spcPts val="0"/>
              </a:spcBef>
              <a:spcAft>
                <a:spcPts val="0"/>
              </a:spcAft>
              <a:buNone/>
            </a:pPr>
            <a:r>
              <a:rPr lang="en-GB" sz="1500">
                <a:solidFill>
                  <a:schemeClr val="lt1"/>
                </a:solidFill>
                <a:latin typeface="Karla"/>
                <a:ea typeface="Karla"/>
                <a:cs typeface="Karla"/>
                <a:sym typeface="Karla"/>
              </a:rPr>
              <a:t>What does a good job offer look like for you?</a:t>
            </a:r>
            <a:endParaRPr sz="15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br>
              <a:rPr lang="en-GB" sz="1500">
                <a:solidFill>
                  <a:schemeClr val="lt1"/>
                </a:solidFill>
                <a:latin typeface="Karla"/>
                <a:ea typeface="Karla"/>
                <a:cs typeface="Karla"/>
                <a:sym typeface="Karla"/>
              </a:rPr>
            </a:br>
            <a:r>
              <a:rPr b="1" lang="en-GB">
                <a:solidFill>
                  <a:schemeClr val="lt1"/>
                </a:solidFill>
                <a:latin typeface="Karla"/>
                <a:ea typeface="Karla"/>
                <a:cs typeface="Karla"/>
                <a:sym typeface="Karla"/>
              </a:rPr>
              <a:t>Examples:</a:t>
            </a:r>
            <a:endParaRPr b="1">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b="1">
              <a:solidFill>
                <a:schemeClr val="lt1"/>
              </a:solidFill>
              <a:latin typeface="Karla"/>
              <a:ea typeface="Karla"/>
              <a:cs typeface="Karla"/>
              <a:sym typeface="Karla"/>
            </a:endParaRPr>
          </a:p>
          <a:p>
            <a:pPr indent="-317500" lvl="0" marL="457200" marR="0" rtl="0" algn="l">
              <a:lnSpc>
                <a:spcPct val="100000"/>
              </a:lnSpc>
              <a:spcBef>
                <a:spcPts val="0"/>
              </a:spcBef>
              <a:spcAft>
                <a:spcPts val="0"/>
              </a:spcAft>
              <a:buClr>
                <a:schemeClr val="lt1"/>
              </a:buClr>
              <a:buSzPts val="1400"/>
              <a:buFont typeface="Karla"/>
              <a:buChar char="-"/>
            </a:pPr>
            <a:r>
              <a:rPr lang="en-GB">
                <a:solidFill>
                  <a:schemeClr val="lt1"/>
                </a:solidFill>
                <a:latin typeface="Karla"/>
                <a:ea typeface="Karla"/>
                <a:cs typeface="Karla"/>
                <a:sym typeface="Karla"/>
              </a:rPr>
              <a:t>Company culture</a:t>
            </a:r>
            <a:endParaRPr>
              <a:solidFill>
                <a:schemeClr val="lt1"/>
              </a:solidFill>
              <a:latin typeface="Karla"/>
              <a:ea typeface="Karla"/>
              <a:cs typeface="Karla"/>
              <a:sym typeface="Karla"/>
            </a:endParaRPr>
          </a:p>
          <a:p>
            <a:pPr indent="-317500" lvl="0" marL="457200" marR="0" rtl="0" algn="l">
              <a:lnSpc>
                <a:spcPct val="100000"/>
              </a:lnSpc>
              <a:spcBef>
                <a:spcPts val="0"/>
              </a:spcBef>
              <a:spcAft>
                <a:spcPts val="0"/>
              </a:spcAft>
              <a:buClr>
                <a:schemeClr val="lt1"/>
              </a:buClr>
              <a:buSzPts val="1400"/>
              <a:buFont typeface="Karla"/>
              <a:buChar char="-"/>
            </a:pPr>
            <a:r>
              <a:rPr lang="en-GB">
                <a:solidFill>
                  <a:schemeClr val="lt1"/>
                </a:solidFill>
                <a:latin typeface="Karla"/>
                <a:ea typeface="Karla"/>
                <a:cs typeface="Karla"/>
                <a:sym typeface="Karla"/>
              </a:rPr>
              <a:t>Tech stack, variety of technologies, innovation</a:t>
            </a:r>
            <a:endParaRPr>
              <a:solidFill>
                <a:schemeClr val="lt1"/>
              </a:solidFill>
              <a:latin typeface="Karla"/>
              <a:ea typeface="Karla"/>
              <a:cs typeface="Karla"/>
              <a:sym typeface="Karla"/>
            </a:endParaRPr>
          </a:p>
          <a:p>
            <a:pPr indent="-317500" lvl="0" marL="457200" marR="0" rtl="0" algn="l">
              <a:lnSpc>
                <a:spcPct val="100000"/>
              </a:lnSpc>
              <a:spcBef>
                <a:spcPts val="0"/>
              </a:spcBef>
              <a:spcAft>
                <a:spcPts val="0"/>
              </a:spcAft>
              <a:buClr>
                <a:schemeClr val="lt1"/>
              </a:buClr>
              <a:buSzPts val="1400"/>
              <a:buFont typeface="Karla"/>
              <a:buChar char="-"/>
            </a:pPr>
            <a:r>
              <a:rPr lang="en-GB">
                <a:solidFill>
                  <a:schemeClr val="lt1"/>
                </a:solidFill>
                <a:latin typeface="Karla"/>
                <a:ea typeface="Karla"/>
                <a:cs typeface="Karla"/>
                <a:sym typeface="Karla"/>
              </a:rPr>
              <a:t>How the use data / data business vs non data</a:t>
            </a:r>
            <a:endParaRPr>
              <a:solidFill>
                <a:schemeClr val="lt1"/>
              </a:solidFill>
              <a:latin typeface="Karla"/>
              <a:ea typeface="Karla"/>
              <a:cs typeface="Karla"/>
              <a:sym typeface="Karla"/>
            </a:endParaRPr>
          </a:p>
          <a:p>
            <a:pPr indent="-317500" lvl="0" marL="457200" marR="0" rtl="0" algn="l">
              <a:lnSpc>
                <a:spcPct val="100000"/>
              </a:lnSpc>
              <a:spcBef>
                <a:spcPts val="0"/>
              </a:spcBef>
              <a:spcAft>
                <a:spcPts val="0"/>
              </a:spcAft>
              <a:buClr>
                <a:schemeClr val="lt1"/>
              </a:buClr>
              <a:buSzPts val="1400"/>
              <a:buFont typeface="Karla"/>
              <a:buChar char="-"/>
            </a:pPr>
            <a:r>
              <a:rPr lang="en-GB">
                <a:solidFill>
                  <a:schemeClr val="lt1"/>
                </a:solidFill>
                <a:latin typeface="Karla"/>
                <a:ea typeface="Karla"/>
                <a:cs typeface="Karla"/>
                <a:sym typeface="Karla"/>
              </a:rPr>
              <a:t>Product, Software, Customers, Service Offering</a:t>
            </a:r>
            <a:endParaRPr>
              <a:solidFill>
                <a:schemeClr val="lt1"/>
              </a:solidFill>
              <a:latin typeface="Karla"/>
              <a:ea typeface="Karla"/>
              <a:cs typeface="Karla"/>
              <a:sym typeface="Karla"/>
            </a:endParaRPr>
          </a:p>
          <a:p>
            <a:pPr indent="-317500" lvl="0" marL="457200" marR="0" rtl="0" algn="l">
              <a:lnSpc>
                <a:spcPct val="100000"/>
              </a:lnSpc>
              <a:spcBef>
                <a:spcPts val="0"/>
              </a:spcBef>
              <a:spcAft>
                <a:spcPts val="0"/>
              </a:spcAft>
              <a:buClr>
                <a:schemeClr val="lt1"/>
              </a:buClr>
              <a:buSzPts val="1400"/>
              <a:buFont typeface="Karla"/>
              <a:buChar char="-"/>
            </a:pPr>
            <a:r>
              <a:rPr lang="en-GB">
                <a:solidFill>
                  <a:schemeClr val="lt1"/>
                </a:solidFill>
                <a:latin typeface="Karla"/>
                <a:ea typeface="Karla"/>
                <a:cs typeface="Karla"/>
                <a:sym typeface="Karla"/>
              </a:rPr>
              <a:t>Company size - start up/scale up / SME / corporate</a:t>
            </a:r>
            <a:endParaRPr>
              <a:solidFill>
                <a:schemeClr val="lt1"/>
              </a:solidFill>
              <a:latin typeface="Karla"/>
              <a:ea typeface="Karla"/>
              <a:cs typeface="Karla"/>
              <a:sym typeface="Karla"/>
            </a:endParaRPr>
          </a:p>
          <a:p>
            <a:pPr indent="-317500" lvl="0" marL="457200" marR="0" rtl="0" algn="l">
              <a:lnSpc>
                <a:spcPct val="100000"/>
              </a:lnSpc>
              <a:spcBef>
                <a:spcPts val="0"/>
              </a:spcBef>
              <a:spcAft>
                <a:spcPts val="0"/>
              </a:spcAft>
              <a:buClr>
                <a:schemeClr val="lt1"/>
              </a:buClr>
              <a:buSzPts val="1400"/>
              <a:buFont typeface="Karla"/>
              <a:buChar char="-"/>
            </a:pPr>
            <a:r>
              <a:rPr lang="en-GB">
                <a:solidFill>
                  <a:schemeClr val="lt1"/>
                </a:solidFill>
                <a:latin typeface="Karla"/>
                <a:ea typeface="Karla"/>
                <a:cs typeface="Karla"/>
                <a:sym typeface="Karla"/>
              </a:rPr>
              <a:t>People - technical excellence</a:t>
            </a:r>
            <a:endParaRPr>
              <a:solidFill>
                <a:schemeClr val="lt1"/>
              </a:solidFill>
              <a:latin typeface="Karla"/>
              <a:ea typeface="Karla"/>
              <a:cs typeface="Karla"/>
              <a:sym typeface="Karla"/>
            </a:endParaRPr>
          </a:p>
          <a:p>
            <a:pPr indent="-317500" lvl="0" marL="457200" marR="0" rtl="0" algn="l">
              <a:lnSpc>
                <a:spcPct val="100000"/>
              </a:lnSpc>
              <a:spcBef>
                <a:spcPts val="0"/>
              </a:spcBef>
              <a:spcAft>
                <a:spcPts val="0"/>
              </a:spcAft>
              <a:buClr>
                <a:schemeClr val="lt1"/>
              </a:buClr>
              <a:buSzPts val="1400"/>
              <a:buFont typeface="Karla"/>
              <a:buChar char="-"/>
            </a:pPr>
            <a:r>
              <a:rPr lang="en-GB">
                <a:solidFill>
                  <a:schemeClr val="lt1"/>
                </a:solidFill>
                <a:latin typeface="Karla"/>
                <a:ea typeface="Karla"/>
                <a:cs typeface="Karla"/>
                <a:sym typeface="Karla"/>
              </a:rPr>
              <a:t>Learning, Development &amp; Mentoring</a:t>
            </a:r>
            <a:endParaRPr>
              <a:solidFill>
                <a:schemeClr val="lt1"/>
              </a:solidFill>
              <a:latin typeface="Karla"/>
              <a:ea typeface="Karla"/>
              <a:cs typeface="Karla"/>
              <a:sym typeface="Karla"/>
            </a:endParaRPr>
          </a:p>
          <a:p>
            <a:pPr indent="-317500" lvl="0" marL="457200" marR="0" rtl="0" algn="l">
              <a:lnSpc>
                <a:spcPct val="100000"/>
              </a:lnSpc>
              <a:spcBef>
                <a:spcPts val="0"/>
              </a:spcBef>
              <a:spcAft>
                <a:spcPts val="0"/>
              </a:spcAft>
              <a:buClr>
                <a:schemeClr val="lt1"/>
              </a:buClr>
              <a:buSzPts val="1400"/>
              <a:buFont typeface="Karla"/>
              <a:buChar char="-"/>
            </a:pPr>
            <a:r>
              <a:rPr lang="en-GB">
                <a:solidFill>
                  <a:schemeClr val="lt1"/>
                </a:solidFill>
                <a:latin typeface="Karla"/>
                <a:ea typeface="Karla"/>
                <a:cs typeface="Karla"/>
                <a:sym typeface="Karla"/>
              </a:rPr>
              <a:t>Salary / Benefits</a:t>
            </a:r>
            <a:endParaRPr>
              <a:solidFill>
                <a:schemeClr val="lt1"/>
              </a:solidFill>
              <a:latin typeface="Karla"/>
              <a:ea typeface="Karla"/>
              <a:cs typeface="Karla"/>
              <a:sym typeface="Karla"/>
            </a:endParaRPr>
          </a:p>
          <a:p>
            <a:pPr indent="-317500" lvl="0" marL="457200" marR="0" rtl="0" algn="l">
              <a:lnSpc>
                <a:spcPct val="100000"/>
              </a:lnSpc>
              <a:spcBef>
                <a:spcPts val="0"/>
              </a:spcBef>
              <a:spcAft>
                <a:spcPts val="0"/>
              </a:spcAft>
              <a:buClr>
                <a:schemeClr val="lt1"/>
              </a:buClr>
              <a:buSzPts val="1400"/>
              <a:buFont typeface="Karla"/>
              <a:buChar char="-"/>
            </a:pPr>
            <a:r>
              <a:rPr lang="en-GB">
                <a:solidFill>
                  <a:schemeClr val="lt1"/>
                </a:solidFill>
                <a:latin typeface="Karla"/>
                <a:ea typeface="Karla"/>
                <a:cs typeface="Karla"/>
                <a:sym typeface="Karla"/>
              </a:rPr>
              <a:t>Location</a:t>
            </a:r>
            <a:endParaRPr>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i="0" sz="1600" u="none" cap="none" strike="noStrike">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a:p>
        </p:txBody>
      </p:sp>
      <p:pic>
        <p:nvPicPr>
          <p:cNvPr id="153" name="Google Shape;153;p23"/>
          <p:cNvPicPr preferRelativeResize="0"/>
          <p:nvPr/>
        </p:nvPicPr>
        <p:blipFill>
          <a:blip r:embed="rId3">
            <a:alphaModFix/>
          </a:blip>
          <a:stretch>
            <a:fillRect/>
          </a:stretch>
        </p:blipFill>
        <p:spPr>
          <a:xfrm>
            <a:off x="6310100" y="1154625"/>
            <a:ext cx="2559574" cy="38839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157" name="Shape 157"/>
        <p:cNvGrpSpPr/>
        <p:nvPr/>
      </p:nvGrpSpPr>
      <p:grpSpPr>
        <a:xfrm>
          <a:off x="0" y="0"/>
          <a:ext cx="0" cy="0"/>
          <a:chOff x="0" y="0"/>
          <a:chExt cx="0" cy="0"/>
        </a:xfrm>
      </p:grpSpPr>
      <p:sp>
        <p:nvSpPr>
          <p:cNvPr id="158" name="Google Shape;158;p24"/>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59" name="Google Shape;159;p24"/>
          <p:cNvSpPr txBox="1"/>
          <p:nvPr/>
        </p:nvSpPr>
        <p:spPr>
          <a:xfrm>
            <a:off x="1563900" y="353825"/>
            <a:ext cx="57276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i="0" lang="en-GB" sz="2200" u="none" cap="none" strike="noStrike">
                <a:solidFill>
                  <a:schemeClr val="lt1"/>
                </a:solidFill>
                <a:latin typeface="Karla"/>
                <a:ea typeface="Karla"/>
                <a:cs typeface="Karla"/>
                <a:sym typeface="Karla"/>
              </a:rPr>
              <a:t>8 Secrets of Success</a:t>
            </a:r>
            <a:endParaRPr b="1" i="0" sz="2200" u="none" cap="none" strike="noStrike">
              <a:solidFill>
                <a:schemeClr val="lt1"/>
              </a:solidFill>
              <a:latin typeface="Karla"/>
              <a:ea typeface="Karla"/>
              <a:cs typeface="Karla"/>
              <a:sym typeface="Karla"/>
            </a:endParaRPr>
          </a:p>
        </p:txBody>
      </p:sp>
      <p:sp>
        <p:nvSpPr>
          <p:cNvPr id="160" name="Google Shape;160;p24"/>
          <p:cNvSpPr txBox="1"/>
          <p:nvPr/>
        </p:nvSpPr>
        <p:spPr>
          <a:xfrm>
            <a:off x="248550" y="1649175"/>
            <a:ext cx="1608600" cy="20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800">
                <a:solidFill>
                  <a:srgbClr val="FFFFFF"/>
                </a:solidFill>
                <a:latin typeface="Karla"/>
                <a:ea typeface="Karla"/>
                <a:cs typeface="Karla"/>
                <a:sym typeface="Karla"/>
              </a:rPr>
              <a:t>Meet Kirsty </a:t>
            </a:r>
            <a:br>
              <a:rPr b="1" lang="en-GB" sz="1800">
                <a:solidFill>
                  <a:srgbClr val="FFFFFF"/>
                </a:solidFill>
                <a:latin typeface="Karla"/>
                <a:ea typeface="Karla"/>
                <a:cs typeface="Karla"/>
                <a:sym typeface="Karla"/>
              </a:rPr>
            </a:br>
            <a:br>
              <a:rPr b="1" lang="en-GB" sz="1800">
                <a:solidFill>
                  <a:srgbClr val="FFFFFF"/>
                </a:solidFill>
                <a:latin typeface="Karla"/>
                <a:ea typeface="Karla"/>
                <a:cs typeface="Karla"/>
                <a:sym typeface="Karla"/>
              </a:rPr>
            </a:br>
            <a:r>
              <a:rPr b="1" lang="en-GB" sz="1800">
                <a:solidFill>
                  <a:srgbClr val="FFFFFF"/>
                </a:solidFill>
                <a:latin typeface="Karla"/>
                <a:ea typeface="Karla"/>
                <a:cs typeface="Karla"/>
                <a:sym typeface="Karla"/>
              </a:rPr>
              <a:t>Software Developer &amp; CodeClan Graduate, </a:t>
            </a:r>
            <a:endParaRPr b="1" sz="1800">
              <a:solidFill>
                <a:srgbClr val="FFFFFF"/>
              </a:solidFill>
              <a:latin typeface="Karla"/>
              <a:ea typeface="Karla"/>
              <a:cs typeface="Karla"/>
              <a:sym typeface="Karla"/>
            </a:endParaRPr>
          </a:p>
          <a:p>
            <a:pPr indent="0" lvl="0" marL="0" rtl="0" algn="l">
              <a:spcBef>
                <a:spcPts val="0"/>
              </a:spcBef>
              <a:spcAft>
                <a:spcPts val="0"/>
              </a:spcAft>
              <a:buNone/>
            </a:pPr>
            <a:r>
              <a:rPr b="1" lang="en-GB" sz="1800">
                <a:solidFill>
                  <a:srgbClr val="FFFFFF"/>
                </a:solidFill>
                <a:latin typeface="Karla"/>
                <a:ea typeface="Karla"/>
                <a:cs typeface="Karla"/>
                <a:sym typeface="Karla"/>
              </a:rPr>
              <a:t>Cohort G7</a:t>
            </a:r>
            <a:endParaRPr b="1" sz="1800">
              <a:solidFill>
                <a:srgbClr val="FFFFFF"/>
              </a:solidFill>
              <a:latin typeface="Karla"/>
              <a:ea typeface="Karla"/>
              <a:cs typeface="Karla"/>
              <a:sym typeface="Karla"/>
            </a:endParaRPr>
          </a:p>
        </p:txBody>
      </p:sp>
      <p:pic>
        <p:nvPicPr>
          <p:cNvPr descr="What's it like to change career and become a developer? CodeClan graduate Kirsty talks about life as a Software Developer in Glasgow. Learn about her career before coding and her time on CodeClan's Professional Software Development course. More: codeclan.com/courses" id="161" name="Google Shape;161;p24" title="From admin to tech. Meet Kirsty">
            <a:hlinkClick r:id="rId3"/>
          </p:cNvPr>
          <p:cNvPicPr preferRelativeResize="0"/>
          <p:nvPr/>
        </p:nvPicPr>
        <p:blipFill>
          <a:blip r:embed="rId4">
            <a:alphaModFix/>
          </a:blip>
          <a:stretch>
            <a:fillRect/>
          </a:stretch>
        </p:blipFill>
        <p:spPr>
          <a:xfrm>
            <a:off x="2009550" y="1177614"/>
            <a:ext cx="4572000" cy="3429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165" name="Shape 165"/>
        <p:cNvGrpSpPr/>
        <p:nvPr/>
      </p:nvGrpSpPr>
      <p:grpSpPr>
        <a:xfrm>
          <a:off x="0" y="0"/>
          <a:ext cx="0" cy="0"/>
          <a:chOff x="0" y="0"/>
          <a:chExt cx="0" cy="0"/>
        </a:xfrm>
      </p:grpSpPr>
      <p:pic>
        <p:nvPicPr>
          <p:cNvPr id="166" name="Google Shape;166;p25"/>
          <p:cNvPicPr preferRelativeResize="0"/>
          <p:nvPr/>
        </p:nvPicPr>
        <p:blipFill rotWithShape="1">
          <a:blip r:embed="rId3">
            <a:alphaModFix/>
          </a:blip>
          <a:srcRect b="0" l="0" r="0" t="0"/>
          <a:stretch/>
        </p:blipFill>
        <p:spPr>
          <a:xfrm>
            <a:off x="4091250" y="1742475"/>
            <a:ext cx="961500" cy="959850"/>
          </a:xfrm>
          <a:prstGeom prst="rect">
            <a:avLst/>
          </a:prstGeom>
          <a:noFill/>
          <a:ln>
            <a:noFill/>
          </a:ln>
        </p:spPr>
      </p:pic>
      <p:pic>
        <p:nvPicPr>
          <p:cNvPr id="167" name="Google Shape;167;p25"/>
          <p:cNvPicPr preferRelativeResize="0"/>
          <p:nvPr/>
        </p:nvPicPr>
        <p:blipFill rotWithShape="1">
          <a:blip r:embed="rId4">
            <a:alphaModFix/>
          </a:blip>
          <a:srcRect b="0" l="0" r="0" t="0"/>
          <a:stretch/>
        </p:blipFill>
        <p:spPr>
          <a:xfrm>
            <a:off x="3765599" y="2924349"/>
            <a:ext cx="1612800" cy="476675"/>
          </a:xfrm>
          <a:prstGeom prst="rect">
            <a:avLst/>
          </a:prstGeom>
          <a:noFill/>
          <a:ln>
            <a:noFill/>
          </a:ln>
        </p:spPr>
      </p:pic>
      <p:sp>
        <p:nvSpPr>
          <p:cNvPr id="168" name="Google Shape;168;p25"/>
          <p:cNvSpPr txBox="1"/>
          <p:nvPr/>
        </p:nvSpPr>
        <p:spPr>
          <a:xfrm>
            <a:off x="3378900" y="4454900"/>
            <a:ext cx="2386200" cy="38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FFFFFF"/>
                </a:solidFill>
                <a:latin typeface="Poppins"/>
                <a:ea typeface="Poppins"/>
                <a:cs typeface="Poppins"/>
                <a:sym typeface="Poppins"/>
              </a:rPr>
              <a:t>www.codeclan.com</a:t>
            </a:r>
            <a:endParaRPr b="0" i="0" sz="1000" u="none" cap="none" strike="noStrike">
              <a:solidFill>
                <a:srgbClr val="FFFFFF"/>
              </a:solidFill>
              <a:latin typeface="Poppins"/>
              <a:ea typeface="Poppins"/>
              <a:cs typeface="Poppins"/>
              <a:sym typeface="Poppins"/>
            </a:endParaRPr>
          </a:p>
        </p:txBody>
      </p:sp>
      <p:pic>
        <p:nvPicPr>
          <p:cNvPr id="169" name="Google Shape;169;p25"/>
          <p:cNvPicPr preferRelativeResize="0"/>
          <p:nvPr/>
        </p:nvPicPr>
        <p:blipFill rotWithShape="1">
          <a:blip r:embed="rId5">
            <a:alphaModFix/>
          </a:blip>
          <a:srcRect b="0" l="0" r="0" t="0"/>
          <a:stretch/>
        </p:blipFill>
        <p:spPr>
          <a:xfrm>
            <a:off x="4198400" y="4838600"/>
            <a:ext cx="747197" cy="1375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71" name="Shape 71"/>
        <p:cNvGrpSpPr/>
        <p:nvPr/>
      </p:nvGrpSpPr>
      <p:grpSpPr>
        <a:xfrm>
          <a:off x="0" y="0"/>
          <a:ext cx="0" cy="0"/>
          <a:chOff x="0" y="0"/>
          <a:chExt cx="0" cy="0"/>
        </a:xfrm>
      </p:grpSpPr>
      <p:sp>
        <p:nvSpPr>
          <p:cNvPr id="72" name="Google Shape;72;p15"/>
          <p:cNvSpPr txBox="1"/>
          <p:nvPr/>
        </p:nvSpPr>
        <p:spPr>
          <a:xfrm>
            <a:off x="7433350" y="4481825"/>
            <a:ext cx="1332600" cy="25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Arial"/>
              <a:ea typeface="Arial"/>
              <a:cs typeface="Arial"/>
              <a:sym typeface="Arial"/>
            </a:endParaRPr>
          </a:p>
        </p:txBody>
      </p:sp>
      <p:sp>
        <p:nvSpPr>
          <p:cNvPr id="73" name="Google Shape;73;p15"/>
          <p:cNvSpPr txBox="1"/>
          <p:nvPr/>
        </p:nvSpPr>
        <p:spPr>
          <a:xfrm>
            <a:off x="6125425" y="4506425"/>
            <a:ext cx="1332600" cy="363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4" name="Google Shape;74;p15"/>
          <p:cNvPicPr preferRelativeResize="0"/>
          <p:nvPr/>
        </p:nvPicPr>
        <p:blipFill>
          <a:blip r:embed="rId3">
            <a:alphaModFix/>
          </a:blip>
          <a:stretch>
            <a:fillRect/>
          </a:stretch>
        </p:blipFill>
        <p:spPr>
          <a:xfrm>
            <a:off x="2908179" y="410990"/>
            <a:ext cx="3044825" cy="498500"/>
          </a:xfrm>
          <a:prstGeom prst="rect">
            <a:avLst/>
          </a:prstGeom>
          <a:noFill/>
          <a:ln>
            <a:noFill/>
          </a:ln>
          <a:effectLst>
            <a:outerShdw blurRad="57150" rotWithShape="0" algn="bl" dir="5400000" dist="19050">
              <a:srgbClr val="000000">
                <a:alpha val="50000"/>
              </a:srgbClr>
            </a:outerShdw>
          </a:effectLst>
        </p:spPr>
      </p:pic>
      <p:pic>
        <p:nvPicPr>
          <p:cNvPr id="75" name="Google Shape;75;p15"/>
          <p:cNvPicPr preferRelativeResize="0"/>
          <p:nvPr/>
        </p:nvPicPr>
        <p:blipFill>
          <a:blip r:embed="rId4">
            <a:alphaModFix/>
          </a:blip>
          <a:stretch>
            <a:fillRect/>
          </a:stretch>
        </p:blipFill>
        <p:spPr>
          <a:xfrm>
            <a:off x="2295138" y="959398"/>
            <a:ext cx="4229173" cy="253200"/>
          </a:xfrm>
          <a:prstGeom prst="rect">
            <a:avLst/>
          </a:prstGeom>
          <a:noFill/>
          <a:ln>
            <a:noFill/>
          </a:ln>
          <a:effectLst>
            <a:outerShdw blurRad="57150" rotWithShape="0" algn="bl" dir="5400000" dist="19050">
              <a:srgbClr val="000000">
                <a:alpha val="50000"/>
              </a:srgbClr>
            </a:outerShdw>
          </a:effectLst>
        </p:spPr>
      </p:pic>
      <p:pic>
        <p:nvPicPr>
          <p:cNvPr id="76" name="Google Shape;76;p15"/>
          <p:cNvPicPr preferRelativeResize="0"/>
          <p:nvPr/>
        </p:nvPicPr>
        <p:blipFill>
          <a:blip r:embed="rId5">
            <a:alphaModFix/>
          </a:blip>
          <a:stretch>
            <a:fillRect/>
          </a:stretch>
        </p:blipFill>
        <p:spPr>
          <a:xfrm>
            <a:off x="580050" y="2012988"/>
            <a:ext cx="4126251" cy="1117525"/>
          </a:xfrm>
          <a:prstGeom prst="rect">
            <a:avLst/>
          </a:prstGeom>
          <a:noFill/>
          <a:ln>
            <a:noFill/>
          </a:ln>
        </p:spPr>
      </p:pic>
      <p:sp>
        <p:nvSpPr>
          <p:cNvPr id="77" name="Google Shape;77;p15"/>
          <p:cNvSpPr/>
          <p:nvPr/>
        </p:nvSpPr>
        <p:spPr>
          <a:xfrm>
            <a:off x="4981350" y="1704300"/>
            <a:ext cx="3382500" cy="3003900"/>
          </a:xfrm>
          <a:prstGeom prst="roundRect">
            <a:avLst>
              <a:gd fmla="val 2979" name="adj"/>
            </a:avLst>
          </a:prstGeom>
          <a:solidFill>
            <a:srgbClr val="1B344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txBox="1"/>
          <p:nvPr/>
        </p:nvSpPr>
        <p:spPr>
          <a:xfrm>
            <a:off x="5200025" y="1890250"/>
            <a:ext cx="2925000" cy="261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2200">
                <a:solidFill>
                  <a:srgbClr val="FFFFFF"/>
                </a:solidFill>
                <a:latin typeface="Karla"/>
                <a:ea typeface="Karla"/>
                <a:cs typeface="Karla"/>
                <a:sym typeface="Karla"/>
              </a:rPr>
              <a:t>Previous Role:</a:t>
            </a:r>
            <a:endParaRPr b="1" sz="2200">
              <a:solidFill>
                <a:srgbClr val="FFFFFF"/>
              </a:solidFill>
              <a:latin typeface="Karla"/>
              <a:ea typeface="Karla"/>
              <a:cs typeface="Karla"/>
              <a:sym typeface="Karla"/>
            </a:endParaRPr>
          </a:p>
          <a:p>
            <a:pPr indent="0" lvl="0" marL="0" rtl="0" algn="l">
              <a:spcBef>
                <a:spcPts val="0"/>
              </a:spcBef>
              <a:spcAft>
                <a:spcPts val="0"/>
              </a:spcAft>
              <a:buNone/>
            </a:pPr>
            <a:r>
              <a:t/>
            </a:r>
            <a:endParaRPr b="1" sz="1800">
              <a:solidFill>
                <a:srgbClr val="FFFFFF"/>
              </a:solidFill>
              <a:latin typeface="Karla"/>
              <a:ea typeface="Karla"/>
              <a:cs typeface="Karla"/>
              <a:sym typeface="Karla"/>
            </a:endParaRPr>
          </a:p>
          <a:p>
            <a:pPr indent="0" lvl="0" marL="0" rtl="0" algn="l">
              <a:spcBef>
                <a:spcPts val="0"/>
              </a:spcBef>
              <a:spcAft>
                <a:spcPts val="0"/>
              </a:spcAft>
              <a:buNone/>
            </a:pPr>
            <a:r>
              <a:rPr lang="en-GB">
                <a:solidFill>
                  <a:srgbClr val="FFFFFF"/>
                </a:solidFill>
                <a:latin typeface="Karla"/>
                <a:ea typeface="Karla"/>
                <a:cs typeface="Karla"/>
                <a:sym typeface="Karla"/>
              </a:rPr>
              <a:t>Senior Talent Acquisition Executive - Skyscanner</a:t>
            </a:r>
            <a:endParaRPr>
              <a:solidFill>
                <a:srgbClr val="FFFFFF"/>
              </a:solidFill>
              <a:latin typeface="Karla"/>
              <a:ea typeface="Karla"/>
              <a:cs typeface="Karla"/>
              <a:sym typeface="Karla"/>
            </a:endParaRPr>
          </a:p>
          <a:p>
            <a:pPr indent="0" lvl="0" marL="0" rtl="0" algn="l">
              <a:spcBef>
                <a:spcPts val="0"/>
              </a:spcBef>
              <a:spcAft>
                <a:spcPts val="0"/>
              </a:spcAft>
              <a:buNone/>
            </a:pPr>
            <a:r>
              <a:t/>
            </a:r>
            <a:endParaRPr>
              <a:solidFill>
                <a:srgbClr val="FFFFFF"/>
              </a:solidFill>
              <a:latin typeface="Karla"/>
              <a:ea typeface="Karla"/>
              <a:cs typeface="Karla"/>
              <a:sym typeface="Karla"/>
            </a:endParaRPr>
          </a:p>
          <a:p>
            <a:pPr indent="0" lvl="0" marL="0" rtl="0" algn="l">
              <a:spcBef>
                <a:spcPts val="0"/>
              </a:spcBef>
              <a:spcAft>
                <a:spcPts val="0"/>
              </a:spcAft>
              <a:buNone/>
            </a:pPr>
            <a:r>
              <a:rPr lang="en-GB">
                <a:solidFill>
                  <a:srgbClr val="FFFFFF"/>
                </a:solidFill>
                <a:latin typeface="Karla"/>
                <a:ea typeface="Karla"/>
                <a:cs typeface="Karla"/>
                <a:sym typeface="Karla"/>
              </a:rPr>
              <a:t>March 2012 till April 2018</a:t>
            </a:r>
            <a:endParaRPr>
              <a:solidFill>
                <a:srgbClr val="FFFFFF"/>
              </a:solidFill>
              <a:latin typeface="Karla"/>
              <a:ea typeface="Karla"/>
              <a:cs typeface="Karla"/>
              <a:sym typeface="Karla"/>
            </a:endParaRPr>
          </a:p>
          <a:p>
            <a:pPr indent="0" lvl="0" marL="0" rtl="0" algn="l">
              <a:spcBef>
                <a:spcPts val="0"/>
              </a:spcBef>
              <a:spcAft>
                <a:spcPts val="0"/>
              </a:spcAft>
              <a:buNone/>
            </a:pPr>
            <a:r>
              <a:t/>
            </a:r>
            <a:endParaRPr>
              <a:solidFill>
                <a:srgbClr val="FFFFFF"/>
              </a:solidFill>
              <a:latin typeface="Karla"/>
              <a:ea typeface="Karla"/>
              <a:cs typeface="Karla"/>
              <a:sym typeface="Karla"/>
            </a:endParaRPr>
          </a:p>
          <a:p>
            <a:pPr indent="0" lvl="0" marL="0" rtl="0" algn="l">
              <a:spcBef>
                <a:spcPts val="0"/>
              </a:spcBef>
              <a:spcAft>
                <a:spcPts val="0"/>
              </a:spcAft>
              <a:buNone/>
            </a:pPr>
            <a:r>
              <a:rPr lang="en-GB">
                <a:solidFill>
                  <a:srgbClr val="FFFFFF"/>
                </a:solidFill>
                <a:latin typeface="Karla"/>
                <a:ea typeface="Karla"/>
                <a:cs typeface="Karla"/>
                <a:sym typeface="Karla"/>
              </a:rPr>
              <a:t>Glasgow, UK</a:t>
            </a:r>
            <a:endParaRPr>
              <a:solidFill>
                <a:srgbClr val="FFFFFF"/>
              </a:solidFill>
              <a:latin typeface="Karla"/>
              <a:ea typeface="Karla"/>
              <a:cs typeface="Karla"/>
              <a:sym typeface="Karla"/>
            </a:endParaRPr>
          </a:p>
        </p:txBody>
      </p:sp>
      <p:pic>
        <p:nvPicPr>
          <p:cNvPr id="79" name="Google Shape;79;p15"/>
          <p:cNvPicPr preferRelativeResize="0"/>
          <p:nvPr/>
        </p:nvPicPr>
        <p:blipFill>
          <a:blip r:embed="rId6">
            <a:alphaModFix/>
          </a:blip>
          <a:stretch>
            <a:fillRect/>
          </a:stretch>
        </p:blipFill>
        <p:spPr>
          <a:xfrm>
            <a:off x="7288425" y="3923575"/>
            <a:ext cx="836600" cy="582976"/>
          </a:xfrm>
          <a:prstGeom prst="rect">
            <a:avLst/>
          </a:prstGeom>
          <a:noFill/>
          <a:ln>
            <a:noFill/>
          </a:ln>
        </p:spPr>
      </p:pic>
      <p:sp>
        <p:nvSpPr>
          <p:cNvPr id="80" name="Google Shape;80;p15"/>
          <p:cNvSpPr txBox="1"/>
          <p:nvPr/>
        </p:nvSpPr>
        <p:spPr>
          <a:xfrm>
            <a:off x="989125" y="3482825"/>
            <a:ext cx="3308100" cy="99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u="sng">
                <a:solidFill>
                  <a:srgbClr val="FFFFFF"/>
                </a:solidFill>
                <a:latin typeface="Karla"/>
                <a:ea typeface="Karla"/>
                <a:cs typeface="Karla"/>
                <a:sym typeface="Karla"/>
                <a:hlinkClick r:id="rId7"/>
              </a:rPr>
              <a:t>www.linkedin.com/in/lorrainerew</a:t>
            </a:r>
            <a:endParaRPr>
              <a:solidFill>
                <a:srgbClr val="FFFFFF"/>
              </a:solidFill>
              <a:latin typeface="Karla"/>
              <a:ea typeface="Karla"/>
              <a:cs typeface="Karla"/>
              <a:sym typeface="Karla"/>
            </a:endParaRPr>
          </a:p>
          <a:p>
            <a:pPr indent="0" lvl="0" marL="0" rtl="0" algn="l">
              <a:spcBef>
                <a:spcPts val="0"/>
              </a:spcBef>
              <a:spcAft>
                <a:spcPts val="0"/>
              </a:spcAft>
              <a:buNone/>
            </a:pPr>
            <a:r>
              <a:t/>
            </a:r>
            <a:endParaRPr>
              <a:solidFill>
                <a:srgbClr val="FFFFFF"/>
              </a:solidFill>
              <a:latin typeface="Karla"/>
              <a:ea typeface="Karla"/>
              <a:cs typeface="Karla"/>
              <a:sym typeface="Karla"/>
            </a:endParaRPr>
          </a:p>
          <a:p>
            <a:pPr indent="0" lvl="0" marL="0" rtl="0" algn="l">
              <a:spcBef>
                <a:spcPts val="0"/>
              </a:spcBef>
              <a:spcAft>
                <a:spcPts val="0"/>
              </a:spcAft>
              <a:buNone/>
            </a:pPr>
            <a:r>
              <a:rPr lang="en-GB">
                <a:solidFill>
                  <a:srgbClr val="FFFFFF"/>
                </a:solidFill>
                <a:latin typeface="Karla"/>
                <a:ea typeface="Karla"/>
                <a:cs typeface="Karla"/>
                <a:sym typeface="Karla"/>
              </a:rPr>
              <a:t>Feel free to connect with me!</a:t>
            </a:r>
            <a:endParaRPr>
              <a:solidFill>
                <a:srgbClr val="FFFFFF"/>
              </a:solidFill>
              <a:latin typeface="Karla"/>
              <a:ea typeface="Karla"/>
              <a:cs typeface="Karla"/>
              <a:sym typeface="Karl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84" name="Shape 84"/>
        <p:cNvGrpSpPr/>
        <p:nvPr/>
      </p:nvGrpSpPr>
      <p:grpSpPr>
        <a:xfrm>
          <a:off x="0" y="0"/>
          <a:ext cx="0" cy="0"/>
          <a:chOff x="0" y="0"/>
          <a:chExt cx="0" cy="0"/>
        </a:xfrm>
      </p:grpSpPr>
      <p:sp>
        <p:nvSpPr>
          <p:cNvPr id="85" name="Google Shape;85;p16"/>
          <p:cNvSpPr txBox="1"/>
          <p:nvPr/>
        </p:nvSpPr>
        <p:spPr>
          <a:xfrm>
            <a:off x="736200" y="1470534"/>
            <a:ext cx="7671600" cy="152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a:p>
        </p:txBody>
      </p:sp>
      <p:sp>
        <p:nvSpPr>
          <p:cNvPr id="86" name="Google Shape;86;p16"/>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87" name="Google Shape;87;p16"/>
          <p:cNvSpPr txBox="1"/>
          <p:nvPr/>
        </p:nvSpPr>
        <p:spPr>
          <a:xfrm>
            <a:off x="1563900" y="353825"/>
            <a:ext cx="57276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i="0" lang="en-GB" sz="2200" u="none" cap="none" strike="noStrike">
                <a:solidFill>
                  <a:schemeClr val="lt1"/>
                </a:solidFill>
                <a:latin typeface="Arial"/>
                <a:ea typeface="Arial"/>
                <a:cs typeface="Arial"/>
                <a:sym typeface="Arial"/>
              </a:rPr>
              <a:t>Why did you come to CodeClan?</a:t>
            </a:r>
            <a:endParaRPr/>
          </a:p>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lt1"/>
              </a:solidFill>
              <a:latin typeface="Arial"/>
              <a:ea typeface="Arial"/>
              <a:cs typeface="Arial"/>
              <a:sym typeface="Arial"/>
            </a:endParaRPr>
          </a:p>
        </p:txBody>
      </p:sp>
      <p:sp>
        <p:nvSpPr>
          <p:cNvPr id="88" name="Google Shape;88;p16"/>
          <p:cNvSpPr txBox="1"/>
          <p:nvPr/>
        </p:nvSpPr>
        <p:spPr>
          <a:xfrm>
            <a:off x="1505950" y="3777675"/>
            <a:ext cx="5630700" cy="894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a:p>
        </p:txBody>
      </p:sp>
      <p:pic>
        <p:nvPicPr>
          <p:cNvPr id="89" name="Google Shape;89;p16"/>
          <p:cNvPicPr preferRelativeResize="0"/>
          <p:nvPr/>
        </p:nvPicPr>
        <p:blipFill>
          <a:blip r:embed="rId3">
            <a:alphaModFix/>
          </a:blip>
          <a:stretch>
            <a:fillRect/>
          </a:stretch>
        </p:blipFill>
        <p:spPr>
          <a:xfrm>
            <a:off x="0" y="-44250"/>
            <a:ext cx="9143999" cy="5236825"/>
          </a:xfrm>
          <a:prstGeom prst="rect">
            <a:avLst/>
          </a:prstGeom>
          <a:noFill/>
          <a:ln>
            <a:noFill/>
          </a:ln>
        </p:spPr>
      </p:pic>
      <p:sp>
        <p:nvSpPr>
          <p:cNvPr id="90" name="Google Shape;90;p16"/>
          <p:cNvSpPr txBox="1"/>
          <p:nvPr/>
        </p:nvSpPr>
        <p:spPr>
          <a:xfrm>
            <a:off x="2273975" y="2016225"/>
            <a:ext cx="4367400" cy="30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GB" sz="3000">
                <a:solidFill>
                  <a:srgbClr val="FFFFFF"/>
                </a:solidFill>
                <a:latin typeface="Cabin"/>
                <a:ea typeface="Cabin"/>
                <a:cs typeface="Cabin"/>
                <a:sym typeface="Cabin"/>
              </a:rPr>
              <a:t>Discuss &amp; Reflect</a:t>
            </a:r>
            <a:endParaRPr b="1" sz="3000">
              <a:solidFill>
                <a:srgbClr val="FFFFFF"/>
              </a:solidFill>
              <a:latin typeface="Cabin"/>
              <a:ea typeface="Cabin"/>
              <a:cs typeface="Cabin"/>
              <a:sym typeface="Cabi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88"/>
                                        </p:tgtEl>
                                        <p:attrNameLst>
                                          <p:attrName>style.visibility</p:attrName>
                                        </p:attrNameLst>
                                      </p:cBhvr>
                                      <p:to>
                                        <p:strVal val="visible"/>
                                      </p:to>
                                    </p:set>
                                    <p:anim calcmode="lin" valueType="num">
                                      <p:cBhvr additive="base">
                                        <p:cTn dur="500"/>
                                        <p:tgtEl>
                                          <p:spTgt spid="8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94" name="Shape 94"/>
        <p:cNvGrpSpPr/>
        <p:nvPr/>
      </p:nvGrpSpPr>
      <p:grpSpPr>
        <a:xfrm>
          <a:off x="0" y="0"/>
          <a:ext cx="0" cy="0"/>
          <a:chOff x="0" y="0"/>
          <a:chExt cx="0" cy="0"/>
        </a:xfrm>
      </p:grpSpPr>
      <p:sp>
        <p:nvSpPr>
          <p:cNvPr id="95" name="Google Shape;95;p17"/>
          <p:cNvSpPr txBox="1"/>
          <p:nvPr/>
        </p:nvSpPr>
        <p:spPr>
          <a:xfrm>
            <a:off x="390800" y="1256800"/>
            <a:ext cx="5213400" cy="152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lang="en-GB" sz="1600">
                <a:solidFill>
                  <a:schemeClr val="lt1"/>
                </a:solidFill>
                <a:latin typeface="Karla"/>
                <a:ea typeface="Karla"/>
                <a:cs typeface="Karla"/>
                <a:sym typeface="Karla"/>
              </a:rPr>
              <a:t>Make a note of</a:t>
            </a:r>
            <a:r>
              <a:rPr b="1" i="0" lang="en-GB" sz="1600" u="none" cap="none" strike="noStrike">
                <a:solidFill>
                  <a:schemeClr val="lt1"/>
                </a:solidFill>
                <a:latin typeface="Karla"/>
                <a:ea typeface="Karla"/>
                <a:cs typeface="Karla"/>
                <a:sym typeface="Karla"/>
              </a:rPr>
              <a:t> 3</a:t>
            </a:r>
            <a:r>
              <a:rPr b="1" lang="en-GB" sz="1600">
                <a:solidFill>
                  <a:schemeClr val="lt1"/>
                </a:solidFill>
                <a:latin typeface="Karla"/>
                <a:ea typeface="Karla"/>
                <a:cs typeface="Karla"/>
                <a:sym typeface="Karla"/>
              </a:rPr>
              <a:t>-5</a:t>
            </a:r>
            <a:r>
              <a:rPr b="1" i="0" lang="en-GB" sz="1600" u="none" cap="none" strike="noStrike">
                <a:solidFill>
                  <a:schemeClr val="lt1"/>
                </a:solidFill>
                <a:latin typeface="Karla"/>
                <a:ea typeface="Karla"/>
                <a:cs typeface="Karla"/>
                <a:sym typeface="Karla"/>
              </a:rPr>
              <a:t> things that inspired you to come to CodeClan. </a:t>
            </a:r>
            <a:endParaRPr b="1" sz="1600">
              <a:latin typeface="Karla"/>
              <a:ea typeface="Karla"/>
              <a:cs typeface="Karla"/>
              <a:sym typeface="Karla"/>
            </a:endParaRPr>
          </a:p>
          <a:p>
            <a:pPr indent="0" lvl="0" marL="0" marR="0" rtl="0" algn="l">
              <a:lnSpc>
                <a:spcPct val="100000"/>
              </a:lnSpc>
              <a:spcBef>
                <a:spcPts val="0"/>
              </a:spcBef>
              <a:spcAft>
                <a:spcPts val="0"/>
              </a:spcAft>
              <a:buClr>
                <a:srgbClr val="000000"/>
              </a:buClr>
              <a:buSzPts val="1800"/>
              <a:buFont typeface="Arial"/>
              <a:buNone/>
            </a:pPr>
            <a:r>
              <a:t/>
            </a:r>
            <a:endParaRPr i="0" sz="1600" u="none" cap="none" strike="noStrike">
              <a:solidFill>
                <a:schemeClr val="lt1"/>
              </a:solidFill>
              <a:latin typeface="Karla"/>
              <a:ea typeface="Karla"/>
              <a:cs typeface="Karla"/>
              <a:sym typeface="Karla"/>
            </a:endParaRPr>
          </a:p>
          <a:p>
            <a:pPr indent="-323850" lvl="0" marL="457200" rtl="0" algn="l">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What motivates you to start a career in tech / data?</a:t>
            </a:r>
            <a:endParaRPr sz="1500">
              <a:solidFill>
                <a:schemeClr val="lt1"/>
              </a:solidFill>
              <a:latin typeface="Karla"/>
              <a:ea typeface="Karla"/>
              <a:cs typeface="Karla"/>
              <a:sym typeface="Karla"/>
            </a:endParaRPr>
          </a:p>
          <a:p>
            <a:pPr indent="-323850" lvl="0" marL="457200" marR="0" rtl="0" algn="l">
              <a:lnSpc>
                <a:spcPct val="100000"/>
              </a:lnSpc>
              <a:spcBef>
                <a:spcPts val="0"/>
              </a:spcBef>
              <a:spcAft>
                <a:spcPts val="0"/>
              </a:spcAft>
              <a:buClr>
                <a:schemeClr val="lt1"/>
              </a:buClr>
              <a:buSzPts val="1500"/>
              <a:buFont typeface="Karla"/>
              <a:buChar char="●"/>
            </a:pPr>
            <a:r>
              <a:rPr i="0" lang="en-GB" sz="1500" u="none" cap="none" strike="noStrike">
                <a:solidFill>
                  <a:schemeClr val="lt1"/>
                </a:solidFill>
                <a:latin typeface="Karla"/>
                <a:ea typeface="Karla"/>
                <a:cs typeface="Karla"/>
                <a:sym typeface="Karla"/>
              </a:rPr>
              <a:t>W</a:t>
            </a:r>
            <a:r>
              <a:rPr lang="en-GB" sz="1500">
                <a:solidFill>
                  <a:schemeClr val="lt1"/>
                </a:solidFill>
                <a:latin typeface="Karla"/>
                <a:ea typeface="Karla"/>
                <a:cs typeface="Karla"/>
                <a:sym typeface="Karla"/>
              </a:rPr>
              <a:t>hat are your </a:t>
            </a:r>
            <a:r>
              <a:rPr i="0" lang="en-GB" sz="1500" u="none" cap="none" strike="noStrike">
                <a:solidFill>
                  <a:schemeClr val="lt1"/>
                </a:solidFill>
                <a:latin typeface="Karla"/>
                <a:ea typeface="Karla"/>
                <a:cs typeface="Karla"/>
                <a:sym typeface="Karla"/>
              </a:rPr>
              <a:t>intentions</a:t>
            </a:r>
            <a:r>
              <a:rPr lang="en-GB" sz="1500">
                <a:solidFill>
                  <a:schemeClr val="lt1"/>
                </a:solidFill>
                <a:latin typeface="Karla"/>
                <a:ea typeface="Karla"/>
                <a:cs typeface="Karla"/>
                <a:sym typeface="Karla"/>
              </a:rPr>
              <a:t>, </a:t>
            </a:r>
            <a:r>
              <a:rPr i="0" lang="en-GB" sz="1500" u="none" cap="none" strike="noStrike">
                <a:solidFill>
                  <a:schemeClr val="lt1"/>
                </a:solidFill>
                <a:latin typeface="Karla"/>
                <a:ea typeface="Karla"/>
                <a:cs typeface="Karla"/>
                <a:sym typeface="Karla"/>
              </a:rPr>
              <a:t>goals </a:t>
            </a:r>
            <a:r>
              <a:rPr lang="en-GB" sz="1500">
                <a:solidFill>
                  <a:schemeClr val="lt1"/>
                </a:solidFill>
                <a:latin typeface="Karla"/>
                <a:ea typeface="Karla"/>
                <a:cs typeface="Karla"/>
                <a:sym typeface="Karla"/>
              </a:rPr>
              <a:t>or</a:t>
            </a:r>
            <a:r>
              <a:rPr i="0" lang="en-GB" sz="1500" u="none" cap="none" strike="noStrike">
                <a:solidFill>
                  <a:schemeClr val="lt1"/>
                </a:solidFill>
                <a:latin typeface="Karla"/>
                <a:ea typeface="Karla"/>
                <a:cs typeface="Karla"/>
                <a:sym typeface="Karla"/>
              </a:rPr>
              <a:t> drivers</a:t>
            </a:r>
            <a:r>
              <a:rPr lang="en-GB" sz="1500">
                <a:solidFill>
                  <a:schemeClr val="lt1"/>
                </a:solidFill>
                <a:latin typeface="Karla"/>
                <a:ea typeface="Karla"/>
                <a:cs typeface="Karla"/>
                <a:sym typeface="Karla"/>
              </a:rPr>
              <a:t>?</a:t>
            </a:r>
            <a:endParaRPr sz="1500">
              <a:solidFill>
                <a:schemeClr val="lt1"/>
              </a:solidFill>
              <a:latin typeface="Karla"/>
              <a:ea typeface="Karla"/>
              <a:cs typeface="Karla"/>
              <a:sym typeface="Karla"/>
            </a:endParaRPr>
          </a:p>
          <a:p>
            <a:pPr indent="-323850" lvl="0" marL="457200" marR="0" rtl="0" algn="l">
              <a:lnSpc>
                <a:spcPct val="100000"/>
              </a:lnSpc>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What are your areas of interests?</a:t>
            </a:r>
            <a:endParaRPr sz="1500">
              <a:solidFill>
                <a:schemeClr val="lt1"/>
              </a:solidFill>
              <a:latin typeface="Karla"/>
              <a:ea typeface="Karla"/>
              <a:cs typeface="Karla"/>
              <a:sym typeface="Karla"/>
            </a:endParaRPr>
          </a:p>
          <a:p>
            <a:pPr indent="-323850" lvl="0" marL="457200" marR="0" rtl="0" algn="l">
              <a:lnSpc>
                <a:spcPct val="100000"/>
              </a:lnSpc>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What do you want to learn more about?</a:t>
            </a:r>
            <a:br>
              <a:rPr lang="en-GB" sz="1500">
                <a:solidFill>
                  <a:schemeClr val="lt1"/>
                </a:solidFill>
                <a:latin typeface="Karla"/>
                <a:ea typeface="Karla"/>
                <a:cs typeface="Karla"/>
                <a:sym typeface="Karla"/>
              </a:rPr>
            </a:br>
            <a:r>
              <a:rPr lang="en-GB" sz="1500">
                <a:solidFill>
                  <a:schemeClr val="lt1"/>
                </a:solidFill>
                <a:latin typeface="Karla"/>
                <a:ea typeface="Karla"/>
                <a:cs typeface="Karla"/>
                <a:sym typeface="Karla"/>
              </a:rPr>
              <a:t>Is there a sector or particular industry / specialism you’d like to work in?</a:t>
            </a:r>
            <a:endParaRPr sz="1500">
              <a:solidFill>
                <a:schemeClr val="lt1"/>
              </a:solidFill>
              <a:latin typeface="Karla"/>
              <a:ea typeface="Karla"/>
              <a:cs typeface="Karla"/>
              <a:sym typeface="Karla"/>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Karla"/>
              <a:ea typeface="Karla"/>
              <a:cs typeface="Karla"/>
              <a:sym typeface="Karla"/>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Karla"/>
              <a:ea typeface="Karla"/>
              <a:cs typeface="Karla"/>
              <a:sym typeface="Karla"/>
            </a:endParaRPr>
          </a:p>
        </p:txBody>
      </p:sp>
      <p:sp>
        <p:nvSpPr>
          <p:cNvPr id="96" name="Google Shape;96;p17"/>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97" name="Google Shape;97;p17"/>
          <p:cNvSpPr txBox="1"/>
          <p:nvPr/>
        </p:nvSpPr>
        <p:spPr>
          <a:xfrm>
            <a:off x="1563900" y="353825"/>
            <a:ext cx="57276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200">
                <a:solidFill>
                  <a:schemeClr val="lt1"/>
                </a:solidFill>
                <a:latin typeface="Karla"/>
                <a:ea typeface="Karla"/>
                <a:cs typeface="Karla"/>
                <a:sym typeface="Karla"/>
              </a:rPr>
              <a:t>Career Motivations</a:t>
            </a:r>
            <a:endParaRPr>
              <a:latin typeface="Karla"/>
              <a:ea typeface="Karla"/>
              <a:cs typeface="Karla"/>
              <a:sym typeface="Karla"/>
            </a:endParaRPr>
          </a:p>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lt1"/>
              </a:solidFill>
              <a:latin typeface="Arial"/>
              <a:ea typeface="Arial"/>
              <a:cs typeface="Arial"/>
              <a:sym typeface="Arial"/>
            </a:endParaRPr>
          </a:p>
        </p:txBody>
      </p:sp>
      <p:sp>
        <p:nvSpPr>
          <p:cNvPr id="98" name="Google Shape;98;p17"/>
          <p:cNvSpPr txBox="1"/>
          <p:nvPr/>
        </p:nvSpPr>
        <p:spPr>
          <a:xfrm>
            <a:off x="667350" y="3550350"/>
            <a:ext cx="4077600" cy="894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GB" sz="1800" u="none" cap="none" strike="noStrike">
                <a:solidFill>
                  <a:schemeClr val="lt1"/>
                </a:solidFill>
                <a:latin typeface="Karla"/>
                <a:ea typeface="Karla"/>
                <a:cs typeface="Karla"/>
                <a:sym typeface="Karla"/>
              </a:rPr>
              <a:t>Everyone has soft skills and </a:t>
            </a:r>
            <a:r>
              <a:rPr b="1" lang="en-GB" sz="1800">
                <a:solidFill>
                  <a:schemeClr val="lt1"/>
                </a:solidFill>
                <a:latin typeface="Karla"/>
                <a:ea typeface="Karla"/>
                <a:cs typeface="Karla"/>
                <a:sym typeface="Karla"/>
              </a:rPr>
              <a:t>your </a:t>
            </a:r>
            <a:r>
              <a:rPr b="1" i="0" lang="en-GB" sz="1800" u="none" cap="none" strike="noStrike">
                <a:solidFill>
                  <a:schemeClr val="lt1"/>
                </a:solidFill>
                <a:latin typeface="Karla"/>
                <a:ea typeface="Karla"/>
                <a:cs typeface="Karla"/>
                <a:sym typeface="Karla"/>
              </a:rPr>
              <a:t>goal</a:t>
            </a:r>
            <a:r>
              <a:rPr b="1" lang="en-GB" sz="1800">
                <a:solidFill>
                  <a:schemeClr val="lt1"/>
                </a:solidFill>
                <a:latin typeface="Karla"/>
                <a:ea typeface="Karla"/>
                <a:cs typeface="Karla"/>
                <a:sym typeface="Karla"/>
              </a:rPr>
              <a:t> should be to identify and find the best</a:t>
            </a:r>
            <a:r>
              <a:rPr b="1" i="0" lang="en-GB" sz="1800" u="none" cap="none" strike="noStrike">
                <a:solidFill>
                  <a:schemeClr val="lt1"/>
                </a:solidFill>
                <a:latin typeface="Karla"/>
                <a:ea typeface="Karla"/>
                <a:cs typeface="Karla"/>
                <a:sym typeface="Karla"/>
              </a:rPr>
              <a:t> </a:t>
            </a:r>
            <a:r>
              <a:rPr b="1" lang="en-GB" sz="1800">
                <a:solidFill>
                  <a:schemeClr val="lt1"/>
                </a:solidFill>
                <a:latin typeface="Karla"/>
                <a:ea typeface="Karla"/>
                <a:cs typeface="Karla"/>
                <a:sym typeface="Karla"/>
              </a:rPr>
              <a:t>company &amp; team culture </a:t>
            </a:r>
            <a:r>
              <a:rPr b="1" i="0" lang="en-GB" sz="1800" u="none" cap="none" strike="noStrike">
                <a:solidFill>
                  <a:schemeClr val="lt1"/>
                </a:solidFill>
                <a:latin typeface="Karla"/>
                <a:ea typeface="Karla"/>
                <a:cs typeface="Karla"/>
                <a:sym typeface="Karla"/>
              </a:rPr>
              <a:t>fit for you</a:t>
            </a:r>
            <a:r>
              <a:rPr b="1" lang="en-GB" sz="1800">
                <a:solidFill>
                  <a:schemeClr val="lt1"/>
                </a:solidFill>
                <a:latin typeface="Karla"/>
                <a:ea typeface="Karla"/>
                <a:cs typeface="Karla"/>
                <a:sym typeface="Karla"/>
              </a:rPr>
              <a:t>.</a:t>
            </a:r>
            <a:endParaRPr>
              <a:latin typeface="Karla"/>
              <a:ea typeface="Karla"/>
              <a:cs typeface="Karla"/>
              <a:sym typeface="Karla"/>
            </a:endParaRPr>
          </a:p>
        </p:txBody>
      </p:sp>
      <p:pic>
        <p:nvPicPr>
          <p:cNvPr id="99" name="Google Shape;99;p17"/>
          <p:cNvPicPr preferRelativeResize="0"/>
          <p:nvPr/>
        </p:nvPicPr>
        <p:blipFill>
          <a:blip r:embed="rId3">
            <a:alphaModFix/>
          </a:blip>
          <a:stretch>
            <a:fillRect/>
          </a:stretch>
        </p:blipFill>
        <p:spPr>
          <a:xfrm>
            <a:off x="5840050" y="1790775"/>
            <a:ext cx="2963475" cy="22403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8"/>
                                        </p:tgtEl>
                                        <p:attrNameLst>
                                          <p:attrName>style.visibility</p:attrName>
                                        </p:attrNameLst>
                                      </p:cBhvr>
                                      <p:to>
                                        <p:strVal val="visible"/>
                                      </p:to>
                                    </p:set>
                                    <p:anim calcmode="lin" valueType="num">
                                      <p:cBhvr additive="base">
                                        <p:cTn dur="500"/>
                                        <p:tgtEl>
                                          <p:spTgt spid="9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103" name="Shape 103"/>
        <p:cNvGrpSpPr/>
        <p:nvPr/>
      </p:nvGrpSpPr>
      <p:grpSpPr>
        <a:xfrm>
          <a:off x="0" y="0"/>
          <a:ext cx="0" cy="0"/>
          <a:chOff x="0" y="0"/>
          <a:chExt cx="0" cy="0"/>
        </a:xfrm>
      </p:grpSpPr>
      <p:sp>
        <p:nvSpPr>
          <p:cNvPr id="104" name="Google Shape;104;p18"/>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05" name="Google Shape;105;p18"/>
          <p:cNvSpPr txBox="1"/>
          <p:nvPr/>
        </p:nvSpPr>
        <p:spPr>
          <a:xfrm>
            <a:off x="1209175" y="353825"/>
            <a:ext cx="67407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200">
                <a:solidFill>
                  <a:schemeClr val="lt1"/>
                </a:solidFill>
                <a:latin typeface="Karla"/>
                <a:ea typeface="Karla"/>
                <a:cs typeface="Karla"/>
                <a:sym typeface="Karla"/>
              </a:rPr>
              <a:t>The Importance of Soft Skills </a:t>
            </a:r>
            <a:br>
              <a:rPr b="1" lang="en-GB" sz="2200">
                <a:solidFill>
                  <a:schemeClr val="lt1"/>
                </a:solidFill>
                <a:latin typeface="Karla"/>
                <a:ea typeface="Karla"/>
                <a:cs typeface="Karla"/>
                <a:sym typeface="Karla"/>
              </a:rPr>
            </a:br>
            <a:endParaRPr b="1" i="0" sz="2200" u="none" cap="none" strike="noStrike">
              <a:solidFill>
                <a:schemeClr val="lt1"/>
              </a:solidFill>
              <a:latin typeface="Karla"/>
              <a:ea typeface="Karla"/>
              <a:cs typeface="Karla"/>
              <a:sym typeface="Karla"/>
            </a:endParaRPr>
          </a:p>
        </p:txBody>
      </p:sp>
      <p:sp>
        <p:nvSpPr>
          <p:cNvPr id="106" name="Google Shape;106;p18"/>
          <p:cNvSpPr txBox="1"/>
          <p:nvPr/>
        </p:nvSpPr>
        <p:spPr>
          <a:xfrm>
            <a:off x="804041" y="1350499"/>
            <a:ext cx="7536000" cy="13233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a:p>
        </p:txBody>
      </p:sp>
      <p:pic>
        <p:nvPicPr>
          <p:cNvPr id="107" name="Google Shape;107;p18"/>
          <p:cNvPicPr preferRelativeResize="0"/>
          <p:nvPr/>
        </p:nvPicPr>
        <p:blipFill>
          <a:blip r:embed="rId3">
            <a:alphaModFix/>
          </a:blip>
          <a:stretch>
            <a:fillRect/>
          </a:stretch>
        </p:blipFill>
        <p:spPr>
          <a:xfrm>
            <a:off x="2482098" y="2468875"/>
            <a:ext cx="4231851" cy="2380776"/>
          </a:xfrm>
          <a:prstGeom prst="rect">
            <a:avLst/>
          </a:prstGeom>
          <a:noFill/>
          <a:ln>
            <a:noFill/>
          </a:ln>
          <a:effectLst>
            <a:outerShdw blurRad="57150" rotWithShape="0" algn="bl" dir="5400000" dist="19050">
              <a:srgbClr val="000000">
                <a:alpha val="50000"/>
              </a:srgbClr>
            </a:outerShdw>
          </a:effectLst>
        </p:spPr>
      </p:pic>
      <p:sp>
        <p:nvSpPr>
          <p:cNvPr id="108" name="Google Shape;108;p18"/>
          <p:cNvSpPr txBox="1"/>
          <p:nvPr/>
        </p:nvSpPr>
        <p:spPr>
          <a:xfrm>
            <a:off x="953600" y="1025225"/>
            <a:ext cx="7236900" cy="393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GB" sz="2000">
                <a:solidFill>
                  <a:schemeClr val="lt1"/>
                </a:solidFill>
                <a:latin typeface="Karla"/>
                <a:ea typeface="Karla"/>
                <a:cs typeface="Karla"/>
                <a:sym typeface="Karla"/>
              </a:rPr>
              <a:t>Your personality &amp; soft skills are incredibly valuable to employers and play a crucial part of the hiring process!</a:t>
            </a:r>
            <a:endParaRPr sz="2000">
              <a:solidFill>
                <a:schemeClr val="lt1"/>
              </a:solidFill>
              <a:latin typeface="Karla"/>
              <a:ea typeface="Karla"/>
              <a:cs typeface="Karla"/>
              <a:sym typeface="Karla"/>
            </a:endParaRPr>
          </a:p>
          <a:p>
            <a:pPr indent="0" lvl="0" marL="0" rtl="0" algn="ctr">
              <a:spcBef>
                <a:spcPts val="0"/>
              </a:spcBef>
              <a:spcAft>
                <a:spcPts val="0"/>
              </a:spcAft>
              <a:buNone/>
            </a:pPr>
            <a:r>
              <a:t/>
            </a:r>
            <a:endParaRPr sz="2000">
              <a:solidFill>
                <a:schemeClr val="lt1"/>
              </a:solidFill>
              <a:latin typeface="Karla"/>
              <a:ea typeface="Karla"/>
              <a:cs typeface="Karla"/>
              <a:sym typeface="Karla"/>
            </a:endParaRPr>
          </a:p>
          <a:p>
            <a:pPr indent="0" lvl="0" marL="0" rtl="0" algn="ctr">
              <a:spcBef>
                <a:spcPts val="0"/>
              </a:spcBef>
              <a:spcAft>
                <a:spcPts val="0"/>
              </a:spcAft>
              <a:buNone/>
            </a:pPr>
            <a:r>
              <a:rPr lang="en-GB" sz="2000">
                <a:solidFill>
                  <a:schemeClr val="lt1"/>
                </a:solidFill>
                <a:latin typeface="Karla"/>
                <a:ea typeface="Karla"/>
                <a:cs typeface="Karla"/>
                <a:sym typeface="Karla"/>
              </a:rPr>
              <a:t>Balancing the two - and promoting yours - are important!</a:t>
            </a:r>
            <a:endParaRPr sz="2000">
              <a:solidFill>
                <a:schemeClr val="lt1"/>
              </a:solidFill>
              <a:latin typeface="Karla"/>
              <a:ea typeface="Karla"/>
              <a:cs typeface="Karla"/>
              <a:sym typeface="Karla"/>
            </a:endParaRPr>
          </a:p>
          <a:p>
            <a:pPr indent="0" lvl="0" marL="0" rtl="0" algn="ctr">
              <a:spcBef>
                <a:spcPts val="0"/>
              </a:spcBef>
              <a:spcAft>
                <a:spcPts val="0"/>
              </a:spcAft>
              <a:buNone/>
            </a:pPr>
            <a:r>
              <a:t/>
            </a:r>
            <a:endParaRPr sz="2000">
              <a:solidFill>
                <a:schemeClr val="lt1"/>
              </a:solidFill>
              <a:latin typeface="Karla"/>
              <a:ea typeface="Karla"/>
              <a:cs typeface="Karla"/>
              <a:sym typeface="Karla"/>
            </a:endParaRPr>
          </a:p>
          <a:p>
            <a:pPr indent="0" lvl="0" marL="0" rtl="0" algn="ctr">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112" name="Shape 112"/>
        <p:cNvGrpSpPr/>
        <p:nvPr/>
      </p:nvGrpSpPr>
      <p:grpSpPr>
        <a:xfrm>
          <a:off x="0" y="0"/>
          <a:ext cx="0" cy="0"/>
          <a:chOff x="0" y="0"/>
          <a:chExt cx="0" cy="0"/>
        </a:xfrm>
      </p:grpSpPr>
      <p:sp>
        <p:nvSpPr>
          <p:cNvPr id="113" name="Google Shape;113;p19"/>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14" name="Google Shape;114;p19"/>
          <p:cNvSpPr txBox="1"/>
          <p:nvPr/>
        </p:nvSpPr>
        <p:spPr>
          <a:xfrm>
            <a:off x="1201650" y="209050"/>
            <a:ext cx="6740700" cy="6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400"/>
              </a:spcBef>
              <a:spcAft>
                <a:spcPts val="0"/>
              </a:spcAft>
              <a:buClr>
                <a:schemeClr val="dk1"/>
              </a:buClr>
              <a:buSzPts val="1100"/>
              <a:buFont typeface="Arial"/>
              <a:buNone/>
            </a:pPr>
            <a:r>
              <a:rPr b="1" lang="en-GB" sz="2200">
                <a:solidFill>
                  <a:srgbClr val="FFFFFF"/>
                </a:solidFill>
                <a:latin typeface="Karla"/>
                <a:ea typeface="Karla"/>
                <a:cs typeface="Karla"/>
                <a:sym typeface="Karla"/>
              </a:rPr>
              <a:t>Valued s</a:t>
            </a:r>
            <a:r>
              <a:rPr b="1" lang="en-GB" sz="2200">
                <a:solidFill>
                  <a:srgbClr val="FFFFFF"/>
                </a:solidFill>
                <a:latin typeface="Karla"/>
                <a:ea typeface="Karla"/>
                <a:cs typeface="Karla"/>
                <a:sym typeface="Karla"/>
              </a:rPr>
              <a:t>oft skills for employers</a:t>
            </a:r>
            <a:endParaRPr b="1" sz="2200">
              <a:solidFill>
                <a:srgbClr val="FFFFFF"/>
              </a:solidFill>
              <a:latin typeface="Karla"/>
              <a:ea typeface="Karla"/>
              <a:cs typeface="Karla"/>
              <a:sym typeface="Karla"/>
            </a:endParaRPr>
          </a:p>
          <a:p>
            <a:pPr indent="0" lvl="0" marL="0" marR="0" rtl="0" algn="ctr">
              <a:lnSpc>
                <a:spcPct val="100000"/>
              </a:lnSpc>
              <a:spcBef>
                <a:spcPts val="400"/>
              </a:spcBef>
              <a:spcAft>
                <a:spcPts val="0"/>
              </a:spcAft>
              <a:buClr>
                <a:srgbClr val="000000"/>
              </a:buClr>
              <a:buSzPts val="2200"/>
              <a:buFont typeface="Arial"/>
              <a:buNone/>
            </a:pPr>
            <a:r>
              <a:t/>
            </a:r>
            <a:endParaRPr b="1" sz="2200">
              <a:solidFill>
                <a:schemeClr val="lt1"/>
              </a:solidFill>
            </a:endParaRPr>
          </a:p>
        </p:txBody>
      </p:sp>
      <p:sp>
        <p:nvSpPr>
          <p:cNvPr id="115" name="Google Shape;115;p19"/>
          <p:cNvSpPr txBox="1"/>
          <p:nvPr/>
        </p:nvSpPr>
        <p:spPr>
          <a:xfrm>
            <a:off x="803991" y="743799"/>
            <a:ext cx="7536000" cy="13233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a:p>
        </p:txBody>
      </p:sp>
      <p:sp>
        <p:nvSpPr>
          <p:cNvPr id="116" name="Google Shape;116;p19"/>
          <p:cNvSpPr txBox="1"/>
          <p:nvPr/>
        </p:nvSpPr>
        <p:spPr>
          <a:xfrm>
            <a:off x="979575" y="1208800"/>
            <a:ext cx="72369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117" name="Google Shape;117;p19"/>
          <p:cNvPicPr preferRelativeResize="0"/>
          <p:nvPr/>
        </p:nvPicPr>
        <p:blipFill>
          <a:blip r:embed="rId3">
            <a:alphaModFix/>
          </a:blip>
          <a:stretch>
            <a:fillRect/>
          </a:stretch>
        </p:blipFill>
        <p:spPr>
          <a:xfrm>
            <a:off x="522461" y="1703275"/>
            <a:ext cx="3643088" cy="2364750"/>
          </a:xfrm>
          <a:prstGeom prst="rect">
            <a:avLst/>
          </a:prstGeom>
          <a:noFill/>
          <a:ln>
            <a:noFill/>
          </a:ln>
          <a:effectLst>
            <a:outerShdw blurRad="57150" rotWithShape="0" algn="bl" dir="5400000" dist="19050">
              <a:srgbClr val="000000">
                <a:alpha val="50000"/>
              </a:srgbClr>
            </a:outerShdw>
          </a:effectLst>
        </p:spPr>
      </p:pic>
      <p:sp>
        <p:nvSpPr>
          <p:cNvPr id="118" name="Google Shape;118;p19"/>
          <p:cNvSpPr txBox="1"/>
          <p:nvPr/>
        </p:nvSpPr>
        <p:spPr>
          <a:xfrm>
            <a:off x="522450" y="1025225"/>
            <a:ext cx="7419900" cy="586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txBox="1"/>
          <p:nvPr/>
        </p:nvSpPr>
        <p:spPr>
          <a:xfrm>
            <a:off x="4463025" y="1361200"/>
            <a:ext cx="4509900" cy="28458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900"/>
              </a:spcBef>
              <a:spcAft>
                <a:spcPts val="0"/>
              </a:spcAft>
              <a:buClr>
                <a:srgbClr val="FFFFFF"/>
              </a:buClr>
              <a:buSzPts val="1400"/>
              <a:buFont typeface="Karla"/>
              <a:buChar char="●"/>
            </a:pPr>
            <a:r>
              <a:rPr lang="en-GB">
                <a:solidFill>
                  <a:srgbClr val="FFFFFF"/>
                </a:solidFill>
                <a:latin typeface="Karla"/>
                <a:ea typeface="Karla"/>
                <a:cs typeface="Karla"/>
                <a:sym typeface="Karla"/>
              </a:rPr>
              <a:t>creativity &amp; attention to detail</a:t>
            </a:r>
            <a:endParaRPr>
              <a:solidFill>
                <a:srgbClr val="FFFFFF"/>
              </a:solidFill>
              <a:latin typeface="Karla"/>
              <a:ea typeface="Karla"/>
              <a:cs typeface="Karla"/>
              <a:sym typeface="Karla"/>
            </a:endParaRPr>
          </a:p>
          <a:p>
            <a:pPr indent="-317500" lvl="0" marL="457200" rtl="0" algn="l">
              <a:lnSpc>
                <a:spcPct val="115000"/>
              </a:lnSpc>
              <a:spcBef>
                <a:spcPts val="0"/>
              </a:spcBef>
              <a:spcAft>
                <a:spcPts val="0"/>
              </a:spcAft>
              <a:buClr>
                <a:srgbClr val="FFD966"/>
              </a:buClr>
              <a:buSzPts val="1400"/>
              <a:buFont typeface="Karla"/>
              <a:buChar char="●"/>
            </a:pPr>
            <a:r>
              <a:rPr lang="en-GB">
                <a:solidFill>
                  <a:srgbClr val="FFD966"/>
                </a:solidFill>
                <a:latin typeface="Karla"/>
                <a:ea typeface="Karla"/>
                <a:cs typeface="Karla"/>
                <a:sym typeface="Karla"/>
              </a:rPr>
              <a:t>Humility &amp; interpersonal skills</a:t>
            </a:r>
            <a:endParaRPr>
              <a:solidFill>
                <a:srgbClr val="FFD966"/>
              </a:solidFill>
              <a:latin typeface="Karla"/>
              <a:ea typeface="Karla"/>
              <a:cs typeface="Karla"/>
              <a:sym typeface="Karla"/>
            </a:endParaRPr>
          </a:p>
          <a:p>
            <a:pPr indent="-317500" lvl="0" marL="457200" rtl="0" algn="l">
              <a:lnSpc>
                <a:spcPct val="115000"/>
              </a:lnSpc>
              <a:spcBef>
                <a:spcPts val="0"/>
              </a:spcBef>
              <a:spcAft>
                <a:spcPts val="0"/>
              </a:spcAft>
              <a:buClr>
                <a:srgbClr val="FFFFFF"/>
              </a:buClr>
              <a:buSzPts val="1400"/>
              <a:buFont typeface="Karla"/>
              <a:buChar char="●"/>
            </a:pPr>
            <a:r>
              <a:rPr lang="en-GB">
                <a:solidFill>
                  <a:srgbClr val="FFFFFF"/>
                </a:solidFill>
                <a:latin typeface="Karla"/>
                <a:ea typeface="Karla"/>
                <a:cs typeface="Karla"/>
                <a:sym typeface="Karla"/>
              </a:rPr>
              <a:t>honesty &amp; integrity</a:t>
            </a:r>
            <a:endParaRPr>
              <a:solidFill>
                <a:srgbClr val="FFFFFF"/>
              </a:solidFill>
              <a:latin typeface="Karla"/>
              <a:ea typeface="Karla"/>
              <a:cs typeface="Karla"/>
              <a:sym typeface="Karla"/>
            </a:endParaRPr>
          </a:p>
          <a:p>
            <a:pPr indent="-317500" lvl="0" marL="457200" rtl="0" algn="l">
              <a:lnSpc>
                <a:spcPct val="115000"/>
              </a:lnSpc>
              <a:spcBef>
                <a:spcPts val="0"/>
              </a:spcBef>
              <a:spcAft>
                <a:spcPts val="0"/>
              </a:spcAft>
              <a:buClr>
                <a:srgbClr val="FFD966"/>
              </a:buClr>
              <a:buSzPts val="1400"/>
              <a:buFont typeface="Karla"/>
              <a:buChar char="●"/>
            </a:pPr>
            <a:r>
              <a:rPr lang="en-GB">
                <a:solidFill>
                  <a:srgbClr val="FFD966"/>
                </a:solidFill>
                <a:latin typeface="Karla"/>
                <a:ea typeface="Karla"/>
                <a:cs typeface="Karla"/>
                <a:sym typeface="Karla"/>
              </a:rPr>
              <a:t>positive attitude &amp; personality</a:t>
            </a:r>
            <a:endParaRPr>
              <a:solidFill>
                <a:srgbClr val="FFD966"/>
              </a:solidFill>
              <a:latin typeface="Karla"/>
              <a:ea typeface="Karla"/>
              <a:cs typeface="Karla"/>
              <a:sym typeface="Karla"/>
            </a:endParaRPr>
          </a:p>
          <a:p>
            <a:pPr indent="-317500" lvl="0" marL="457200" rtl="0" algn="l">
              <a:lnSpc>
                <a:spcPct val="115000"/>
              </a:lnSpc>
              <a:spcBef>
                <a:spcPts val="0"/>
              </a:spcBef>
              <a:spcAft>
                <a:spcPts val="0"/>
              </a:spcAft>
              <a:buClr>
                <a:srgbClr val="FFFFFF"/>
              </a:buClr>
              <a:buSzPts val="1400"/>
              <a:buFont typeface="Karla"/>
              <a:buChar char="●"/>
            </a:pPr>
            <a:r>
              <a:rPr lang="en-GB">
                <a:solidFill>
                  <a:srgbClr val="FFFFFF"/>
                </a:solidFill>
                <a:latin typeface="Karla"/>
                <a:ea typeface="Karla"/>
                <a:cs typeface="Karla"/>
                <a:sym typeface="Karla"/>
              </a:rPr>
              <a:t>ability to grasp the bigger picture (business/product perspective)</a:t>
            </a:r>
            <a:endParaRPr>
              <a:solidFill>
                <a:srgbClr val="FFFFFF"/>
              </a:solidFill>
              <a:latin typeface="Karla"/>
              <a:ea typeface="Karla"/>
              <a:cs typeface="Karla"/>
              <a:sym typeface="Karla"/>
            </a:endParaRPr>
          </a:p>
          <a:p>
            <a:pPr indent="-317500" lvl="0" marL="457200" rtl="0" algn="l">
              <a:lnSpc>
                <a:spcPct val="115000"/>
              </a:lnSpc>
              <a:spcBef>
                <a:spcPts val="0"/>
              </a:spcBef>
              <a:spcAft>
                <a:spcPts val="0"/>
              </a:spcAft>
              <a:buClr>
                <a:srgbClr val="FFD966"/>
              </a:buClr>
              <a:buSzPts val="1400"/>
              <a:buFont typeface="Karla"/>
              <a:buChar char="●"/>
            </a:pPr>
            <a:r>
              <a:rPr lang="en-GB">
                <a:solidFill>
                  <a:srgbClr val="FFD966"/>
                </a:solidFill>
                <a:latin typeface="Karla"/>
                <a:ea typeface="Karla"/>
                <a:cs typeface="Karla"/>
                <a:sym typeface="Karla"/>
              </a:rPr>
              <a:t>S</a:t>
            </a:r>
            <a:r>
              <a:rPr lang="en-GB">
                <a:solidFill>
                  <a:srgbClr val="FFD966"/>
                </a:solidFill>
                <a:latin typeface="Karla"/>
                <a:ea typeface="Karla"/>
                <a:cs typeface="Karla"/>
                <a:sym typeface="Karla"/>
              </a:rPr>
              <a:t>elf-motivation &amp; drive</a:t>
            </a:r>
            <a:endParaRPr>
              <a:solidFill>
                <a:srgbClr val="FFD966"/>
              </a:solidFill>
              <a:latin typeface="Karla"/>
              <a:ea typeface="Karla"/>
              <a:cs typeface="Karla"/>
              <a:sym typeface="Karla"/>
            </a:endParaRPr>
          </a:p>
          <a:p>
            <a:pPr indent="-317500" lvl="0" marL="457200" rtl="0" algn="l">
              <a:lnSpc>
                <a:spcPct val="115000"/>
              </a:lnSpc>
              <a:spcBef>
                <a:spcPts val="0"/>
              </a:spcBef>
              <a:spcAft>
                <a:spcPts val="0"/>
              </a:spcAft>
              <a:buClr>
                <a:srgbClr val="FFFFFF"/>
              </a:buClr>
              <a:buSzPts val="1400"/>
              <a:buFont typeface="Karla"/>
              <a:buChar char="●"/>
            </a:pPr>
            <a:r>
              <a:rPr lang="en-GB">
                <a:solidFill>
                  <a:srgbClr val="FFFFFF"/>
                </a:solidFill>
                <a:latin typeface="Karla"/>
                <a:ea typeface="Karla"/>
                <a:cs typeface="Karla"/>
                <a:sym typeface="Karla"/>
              </a:rPr>
              <a:t>common sense &amp; maturity</a:t>
            </a:r>
            <a:endParaRPr>
              <a:solidFill>
                <a:srgbClr val="FFFFFF"/>
              </a:solidFill>
              <a:latin typeface="Karla"/>
              <a:ea typeface="Karla"/>
              <a:cs typeface="Karla"/>
              <a:sym typeface="Karla"/>
            </a:endParaRPr>
          </a:p>
          <a:p>
            <a:pPr indent="-317500" lvl="0" marL="457200" rtl="0" algn="l">
              <a:lnSpc>
                <a:spcPct val="115000"/>
              </a:lnSpc>
              <a:spcBef>
                <a:spcPts val="0"/>
              </a:spcBef>
              <a:spcAft>
                <a:spcPts val="0"/>
              </a:spcAft>
              <a:buClr>
                <a:srgbClr val="FFD966"/>
              </a:buClr>
              <a:buSzPts val="1400"/>
              <a:buFont typeface="Karla"/>
              <a:buChar char="●"/>
            </a:pPr>
            <a:r>
              <a:rPr lang="en-GB">
                <a:solidFill>
                  <a:srgbClr val="FFD966"/>
                </a:solidFill>
                <a:latin typeface="Karla"/>
                <a:ea typeface="Karla"/>
                <a:cs typeface="Karla"/>
                <a:sym typeface="Karla"/>
              </a:rPr>
              <a:t>decision making</a:t>
            </a:r>
            <a:endParaRPr>
              <a:solidFill>
                <a:srgbClr val="FFD966"/>
              </a:solidFill>
              <a:latin typeface="Karla"/>
              <a:ea typeface="Karla"/>
              <a:cs typeface="Karla"/>
              <a:sym typeface="Karla"/>
            </a:endParaRPr>
          </a:p>
          <a:p>
            <a:pPr indent="-317500" lvl="0" marL="457200" rtl="0" algn="l">
              <a:lnSpc>
                <a:spcPct val="115000"/>
              </a:lnSpc>
              <a:spcBef>
                <a:spcPts val="0"/>
              </a:spcBef>
              <a:spcAft>
                <a:spcPts val="0"/>
              </a:spcAft>
              <a:buClr>
                <a:srgbClr val="FFFFFF"/>
              </a:buClr>
              <a:buSzPts val="1400"/>
              <a:buFont typeface="Karla"/>
              <a:buChar char="●"/>
            </a:pPr>
            <a:r>
              <a:rPr lang="en-GB">
                <a:solidFill>
                  <a:srgbClr val="FFFFFF"/>
                </a:solidFill>
                <a:latin typeface="Karla"/>
                <a:ea typeface="Karla"/>
                <a:cs typeface="Karla"/>
                <a:sym typeface="Karla"/>
              </a:rPr>
              <a:t>teamwork, communication &amp; collaboration</a:t>
            </a:r>
            <a:endParaRPr>
              <a:solidFill>
                <a:srgbClr val="FFFFFF"/>
              </a:solidFill>
              <a:latin typeface="Karla"/>
              <a:ea typeface="Karla"/>
              <a:cs typeface="Karla"/>
              <a:sym typeface="Karla"/>
            </a:endParaRPr>
          </a:p>
          <a:p>
            <a:pPr indent="-317500" lvl="0" marL="457200" rtl="0" algn="l">
              <a:lnSpc>
                <a:spcPct val="115000"/>
              </a:lnSpc>
              <a:spcBef>
                <a:spcPts val="0"/>
              </a:spcBef>
              <a:spcAft>
                <a:spcPts val="0"/>
              </a:spcAft>
              <a:buClr>
                <a:srgbClr val="FFD966"/>
              </a:buClr>
              <a:buSzPts val="1400"/>
              <a:buFont typeface="Karla"/>
              <a:buChar char="●"/>
            </a:pPr>
            <a:r>
              <a:rPr lang="en-GB">
                <a:solidFill>
                  <a:srgbClr val="FFD966"/>
                </a:solidFill>
                <a:latin typeface="Karla"/>
                <a:ea typeface="Karla"/>
                <a:cs typeface="Karla"/>
                <a:sym typeface="Karla"/>
              </a:rPr>
              <a:t>Self-sufficient learning</a:t>
            </a:r>
            <a:endParaRPr>
              <a:solidFill>
                <a:srgbClr val="FFD966"/>
              </a:solidFill>
              <a:latin typeface="Karla"/>
              <a:ea typeface="Karla"/>
              <a:cs typeface="Karla"/>
              <a:sym typeface="Karla"/>
            </a:endParaRPr>
          </a:p>
          <a:p>
            <a:pPr indent="0" lvl="0" marL="0" rtl="0" algn="l">
              <a:spcBef>
                <a:spcPts val="900"/>
              </a:spcBef>
              <a:spcAft>
                <a:spcPts val="0"/>
              </a:spcAft>
              <a:buNone/>
            </a:pPr>
            <a:r>
              <a:t/>
            </a:r>
            <a:endParaRPr>
              <a:solidFill>
                <a:srgbClr val="FFFFFF"/>
              </a:solidFill>
              <a:latin typeface="Karla"/>
              <a:ea typeface="Karla"/>
              <a:cs typeface="Karla"/>
              <a:sym typeface="Karl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0" st="0"/>
                                            </p:txEl>
                                          </p:spTgt>
                                        </p:tgtEl>
                                        <p:attrNameLst>
                                          <p:attrName>style.visibility</p:attrName>
                                        </p:attrNameLst>
                                      </p:cBhvr>
                                      <p:to>
                                        <p:strVal val="visible"/>
                                      </p:to>
                                    </p:set>
                                    <p:animEffect filter="fade" transition="in">
                                      <p:cBhvr>
                                        <p:cTn dur="500"/>
                                        <p:tgtEl>
                                          <p:spTgt spid="11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1" st="1"/>
                                            </p:txEl>
                                          </p:spTgt>
                                        </p:tgtEl>
                                        <p:attrNameLst>
                                          <p:attrName>style.visibility</p:attrName>
                                        </p:attrNameLst>
                                      </p:cBhvr>
                                      <p:to>
                                        <p:strVal val="visible"/>
                                      </p:to>
                                    </p:set>
                                    <p:animEffect filter="fade" transition="in">
                                      <p:cBhvr>
                                        <p:cTn dur="500"/>
                                        <p:tgtEl>
                                          <p:spTgt spid="11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2" st="2"/>
                                            </p:txEl>
                                          </p:spTgt>
                                        </p:tgtEl>
                                        <p:attrNameLst>
                                          <p:attrName>style.visibility</p:attrName>
                                        </p:attrNameLst>
                                      </p:cBhvr>
                                      <p:to>
                                        <p:strVal val="visible"/>
                                      </p:to>
                                    </p:set>
                                    <p:animEffect filter="fade" transition="in">
                                      <p:cBhvr>
                                        <p:cTn dur="500"/>
                                        <p:tgtEl>
                                          <p:spTgt spid="11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3" st="3"/>
                                            </p:txEl>
                                          </p:spTgt>
                                        </p:tgtEl>
                                        <p:attrNameLst>
                                          <p:attrName>style.visibility</p:attrName>
                                        </p:attrNameLst>
                                      </p:cBhvr>
                                      <p:to>
                                        <p:strVal val="visible"/>
                                      </p:to>
                                    </p:set>
                                    <p:animEffect filter="fade" transition="in">
                                      <p:cBhvr>
                                        <p:cTn dur="500"/>
                                        <p:tgtEl>
                                          <p:spTgt spid="11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4" st="4"/>
                                            </p:txEl>
                                          </p:spTgt>
                                        </p:tgtEl>
                                        <p:attrNameLst>
                                          <p:attrName>style.visibility</p:attrName>
                                        </p:attrNameLst>
                                      </p:cBhvr>
                                      <p:to>
                                        <p:strVal val="visible"/>
                                      </p:to>
                                    </p:set>
                                    <p:animEffect filter="fade" transition="in">
                                      <p:cBhvr>
                                        <p:cTn dur="500"/>
                                        <p:tgtEl>
                                          <p:spTgt spid="11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5" st="5"/>
                                            </p:txEl>
                                          </p:spTgt>
                                        </p:tgtEl>
                                        <p:attrNameLst>
                                          <p:attrName>style.visibility</p:attrName>
                                        </p:attrNameLst>
                                      </p:cBhvr>
                                      <p:to>
                                        <p:strVal val="visible"/>
                                      </p:to>
                                    </p:set>
                                    <p:animEffect filter="fade" transition="in">
                                      <p:cBhvr>
                                        <p:cTn dur="500"/>
                                        <p:tgtEl>
                                          <p:spTgt spid="119">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6" st="6"/>
                                            </p:txEl>
                                          </p:spTgt>
                                        </p:tgtEl>
                                        <p:attrNameLst>
                                          <p:attrName>style.visibility</p:attrName>
                                        </p:attrNameLst>
                                      </p:cBhvr>
                                      <p:to>
                                        <p:strVal val="visible"/>
                                      </p:to>
                                    </p:set>
                                    <p:animEffect filter="fade" transition="in">
                                      <p:cBhvr>
                                        <p:cTn dur="500"/>
                                        <p:tgtEl>
                                          <p:spTgt spid="119">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7" st="7"/>
                                            </p:txEl>
                                          </p:spTgt>
                                        </p:tgtEl>
                                        <p:attrNameLst>
                                          <p:attrName>style.visibility</p:attrName>
                                        </p:attrNameLst>
                                      </p:cBhvr>
                                      <p:to>
                                        <p:strVal val="visible"/>
                                      </p:to>
                                    </p:set>
                                    <p:animEffect filter="fade" transition="in">
                                      <p:cBhvr>
                                        <p:cTn dur="500"/>
                                        <p:tgtEl>
                                          <p:spTgt spid="119">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8" st="8"/>
                                            </p:txEl>
                                          </p:spTgt>
                                        </p:tgtEl>
                                        <p:attrNameLst>
                                          <p:attrName>style.visibility</p:attrName>
                                        </p:attrNameLst>
                                      </p:cBhvr>
                                      <p:to>
                                        <p:strVal val="visible"/>
                                      </p:to>
                                    </p:set>
                                    <p:animEffect filter="fade" transition="in">
                                      <p:cBhvr>
                                        <p:cTn dur="500"/>
                                        <p:tgtEl>
                                          <p:spTgt spid="119">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9" st="9"/>
                                            </p:txEl>
                                          </p:spTgt>
                                        </p:tgtEl>
                                        <p:attrNameLst>
                                          <p:attrName>style.visibility</p:attrName>
                                        </p:attrNameLst>
                                      </p:cBhvr>
                                      <p:to>
                                        <p:strVal val="visible"/>
                                      </p:to>
                                    </p:set>
                                    <p:animEffect filter="fade" transition="in">
                                      <p:cBhvr>
                                        <p:cTn dur="500"/>
                                        <p:tgtEl>
                                          <p:spTgt spid="119">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xEl>
                                              <p:pRg end="10" st="10"/>
                                            </p:txEl>
                                          </p:spTgt>
                                        </p:tgtEl>
                                        <p:attrNameLst>
                                          <p:attrName>style.visibility</p:attrName>
                                        </p:attrNameLst>
                                      </p:cBhvr>
                                      <p:to>
                                        <p:strVal val="visible"/>
                                      </p:to>
                                    </p:set>
                                    <p:animEffect filter="fade" transition="in">
                                      <p:cBhvr>
                                        <p:cTn dur="500"/>
                                        <p:tgtEl>
                                          <p:spTgt spid="119">
                                            <p:txEl>
                                              <p:pRg end="10" st="1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123" name="Shape 123"/>
        <p:cNvGrpSpPr/>
        <p:nvPr/>
      </p:nvGrpSpPr>
      <p:grpSpPr>
        <a:xfrm>
          <a:off x="0" y="0"/>
          <a:ext cx="0" cy="0"/>
          <a:chOff x="0" y="0"/>
          <a:chExt cx="0" cy="0"/>
        </a:xfrm>
      </p:grpSpPr>
      <p:sp>
        <p:nvSpPr>
          <p:cNvPr id="124" name="Google Shape;124;p20"/>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25" name="Google Shape;125;p20"/>
          <p:cNvSpPr txBox="1"/>
          <p:nvPr/>
        </p:nvSpPr>
        <p:spPr>
          <a:xfrm>
            <a:off x="1209175" y="353825"/>
            <a:ext cx="67407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200">
                <a:solidFill>
                  <a:schemeClr val="lt1"/>
                </a:solidFill>
                <a:latin typeface="Karla"/>
                <a:ea typeface="Karla"/>
                <a:cs typeface="Karla"/>
                <a:sym typeface="Karla"/>
              </a:rPr>
              <a:t>Demonstrate your skills &amp; strengths  </a:t>
            </a:r>
            <a:endParaRPr b="1" i="0" sz="2200" u="none" cap="none" strike="noStrike">
              <a:solidFill>
                <a:schemeClr val="lt1"/>
              </a:solidFill>
              <a:latin typeface="Karla"/>
              <a:ea typeface="Karla"/>
              <a:cs typeface="Karla"/>
              <a:sym typeface="Karla"/>
            </a:endParaRPr>
          </a:p>
        </p:txBody>
      </p:sp>
      <p:sp>
        <p:nvSpPr>
          <p:cNvPr id="126" name="Google Shape;126;p20"/>
          <p:cNvSpPr txBox="1"/>
          <p:nvPr/>
        </p:nvSpPr>
        <p:spPr>
          <a:xfrm>
            <a:off x="235100" y="1266850"/>
            <a:ext cx="8739900" cy="3601200"/>
          </a:xfrm>
          <a:prstGeom prst="rect">
            <a:avLst/>
          </a:prstGeom>
          <a:noFill/>
          <a:ln>
            <a:noFill/>
          </a:ln>
          <a:effectLst>
            <a:outerShdw blurRad="57150" rotWithShape="0" algn="bl" dir="5400000" dist="19050">
              <a:srgbClr val="000000">
                <a:alpha val="50000"/>
              </a:srgbClr>
            </a:outerShdw>
          </a:effectLst>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1"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b="1"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b="1"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b="1"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b="1"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b="1"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b="1"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rPr b="1" lang="en-GB" sz="1600">
                <a:solidFill>
                  <a:schemeClr val="lt1"/>
                </a:solidFill>
                <a:latin typeface="Karla"/>
                <a:ea typeface="Karla"/>
                <a:cs typeface="Karla"/>
                <a:sym typeface="Karla"/>
              </a:rPr>
              <a:t>I</a:t>
            </a:r>
            <a:r>
              <a:rPr b="1" lang="en-GB" sz="1500">
                <a:solidFill>
                  <a:schemeClr val="lt1"/>
                </a:solidFill>
                <a:latin typeface="Karla"/>
                <a:ea typeface="Karla"/>
                <a:cs typeface="Karla"/>
                <a:sym typeface="Karla"/>
              </a:rPr>
              <a:t>t’s important to be able to talk about yourself:</a:t>
            </a:r>
            <a:br>
              <a:rPr lang="en-GB" sz="1500">
                <a:solidFill>
                  <a:schemeClr val="lt1"/>
                </a:solidFill>
                <a:latin typeface="Karla"/>
                <a:ea typeface="Karla"/>
                <a:cs typeface="Karla"/>
                <a:sym typeface="Karla"/>
              </a:rPr>
            </a:br>
            <a:endParaRPr sz="1500">
              <a:solidFill>
                <a:schemeClr val="lt1"/>
              </a:solidFill>
              <a:latin typeface="Karla"/>
              <a:ea typeface="Karla"/>
              <a:cs typeface="Karla"/>
              <a:sym typeface="Karla"/>
            </a:endParaRPr>
          </a:p>
          <a:p>
            <a:pPr indent="-323850" lvl="0" marL="457200" marR="0" rtl="0" algn="l">
              <a:lnSpc>
                <a:spcPct val="100000"/>
              </a:lnSpc>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your background - - employers care about this!</a:t>
            </a:r>
            <a:endParaRPr sz="1500">
              <a:solidFill>
                <a:schemeClr val="lt1"/>
              </a:solidFill>
              <a:latin typeface="Karla"/>
              <a:ea typeface="Karla"/>
              <a:cs typeface="Karla"/>
              <a:sym typeface="Karla"/>
            </a:endParaRPr>
          </a:p>
          <a:p>
            <a:pPr indent="-323850" lvl="0" marL="457200" marR="0" rtl="0" algn="l">
              <a:lnSpc>
                <a:spcPct val="100000"/>
              </a:lnSpc>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your motivations &amp; goals</a:t>
            </a:r>
            <a:endParaRPr sz="1500">
              <a:solidFill>
                <a:schemeClr val="lt1"/>
              </a:solidFill>
              <a:latin typeface="Karla"/>
              <a:ea typeface="Karla"/>
              <a:cs typeface="Karla"/>
              <a:sym typeface="Karla"/>
            </a:endParaRPr>
          </a:p>
          <a:p>
            <a:pPr indent="-323850" lvl="0" marL="457200" marR="0" rtl="0" algn="l">
              <a:lnSpc>
                <a:spcPct val="100000"/>
              </a:lnSpc>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your technical interests</a:t>
            </a:r>
            <a:endParaRPr sz="1500">
              <a:solidFill>
                <a:schemeClr val="lt1"/>
              </a:solidFill>
              <a:latin typeface="Karla"/>
              <a:ea typeface="Karla"/>
              <a:cs typeface="Karla"/>
              <a:sym typeface="Karla"/>
            </a:endParaRPr>
          </a:p>
          <a:p>
            <a:pPr indent="-323850" lvl="0" marL="457200" marR="0" rtl="0" algn="l">
              <a:lnSpc>
                <a:spcPct val="100000"/>
              </a:lnSpc>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why you want to be a software developer</a:t>
            </a:r>
            <a:endParaRPr sz="1500">
              <a:solidFill>
                <a:schemeClr val="lt1"/>
              </a:solidFill>
              <a:latin typeface="Karla"/>
              <a:ea typeface="Karla"/>
              <a:cs typeface="Karla"/>
              <a:sym typeface="Karla"/>
            </a:endParaRPr>
          </a:p>
          <a:p>
            <a:pPr indent="-323850" lvl="0" marL="457200" marR="0" rtl="0" algn="l">
              <a:lnSpc>
                <a:spcPct val="100000"/>
              </a:lnSpc>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your ability to be an independent learner</a:t>
            </a:r>
            <a:endParaRPr sz="1500">
              <a:solidFill>
                <a:schemeClr val="lt1"/>
              </a:solidFill>
              <a:latin typeface="Karla"/>
              <a:ea typeface="Karla"/>
              <a:cs typeface="Karla"/>
              <a:sym typeface="Karla"/>
            </a:endParaRPr>
          </a:p>
          <a:p>
            <a:pPr indent="-323850" lvl="0" marL="457200" marR="0" rtl="0" algn="l">
              <a:lnSpc>
                <a:spcPct val="100000"/>
              </a:lnSpc>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your contribution to a team</a:t>
            </a:r>
            <a:br>
              <a:rPr lang="en-GB" sz="1500">
                <a:solidFill>
                  <a:schemeClr val="lt1"/>
                </a:solidFill>
                <a:latin typeface="Karla"/>
                <a:ea typeface="Karla"/>
                <a:cs typeface="Karla"/>
                <a:sym typeface="Karla"/>
              </a:rPr>
            </a:br>
            <a:br>
              <a:rPr lang="en-GB" sz="1500">
                <a:solidFill>
                  <a:schemeClr val="lt1"/>
                </a:solidFill>
                <a:latin typeface="Karla"/>
                <a:ea typeface="Karla"/>
                <a:cs typeface="Karla"/>
                <a:sym typeface="Karla"/>
              </a:rPr>
            </a:br>
            <a:endParaRPr sz="1500">
              <a:solidFill>
                <a:schemeClr val="lt1"/>
              </a:solidFill>
              <a:latin typeface="Karla"/>
              <a:ea typeface="Karla"/>
              <a:cs typeface="Karla"/>
              <a:sym typeface="Karla"/>
            </a:endParaRPr>
          </a:p>
          <a:p>
            <a:pPr indent="0" lvl="0" marL="457200" marR="0" rtl="0" algn="l">
              <a:lnSpc>
                <a:spcPct val="100000"/>
              </a:lnSpc>
              <a:spcBef>
                <a:spcPts val="0"/>
              </a:spcBef>
              <a:spcAft>
                <a:spcPts val="0"/>
              </a:spcAft>
              <a:buNone/>
            </a:pPr>
            <a:r>
              <a:t/>
            </a:r>
            <a:endParaRPr sz="18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sz="18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i="0" sz="1800" u="none" cap="none" strike="noStrike">
              <a:solidFill>
                <a:schemeClr val="lt1"/>
              </a:solidFill>
              <a:latin typeface="Karla"/>
              <a:ea typeface="Karla"/>
              <a:cs typeface="Karla"/>
              <a:sym typeface="Karla"/>
            </a:endParaRPr>
          </a:p>
          <a:p>
            <a:pPr indent="0" lvl="0" marL="0" marR="0" rtl="0" algn="ctr">
              <a:lnSpc>
                <a:spcPct val="100000"/>
              </a:lnSpc>
              <a:spcBef>
                <a:spcPts val="0"/>
              </a:spcBef>
              <a:spcAft>
                <a:spcPts val="0"/>
              </a:spcAft>
              <a:buNone/>
            </a:pPr>
            <a:r>
              <a:t/>
            </a:r>
            <a:endParaRPr sz="1800">
              <a:latin typeface="Karla"/>
              <a:ea typeface="Karla"/>
              <a:cs typeface="Karla"/>
              <a:sym typeface="Karla"/>
            </a:endParaRPr>
          </a:p>
        </p:txBody>
      </p:sp>
      <p:pic>
        <p:nvPicPr>
          <p:cNvPr id="127" name="Google Shape;127;p20"/>
          <p:cNvPicPr preferRelativeResize="0"/>
          <p:nvPr/>
        </p:nvPicPr>
        <p:blipFill>
          <a:blip r:embed="rId3">
            <a:alphaModFix/>
          </a:blip>
          <a:stretch>
            <a:fillRect/>
          </a:stretch>
        </p:blipFill>
        <p:spPr>
          <a:xfrm>
            <a:off x="5759300" y="3186475"/>
            <a:ext cx="2764649" cy="1637274"/>
          </a:xfrm>
          <a:prstGeom prst="rect">
            <a:avLst/>
          </a:prstGeom>
          <a:noFill/>
          <a:ln>
            <a:noFill/>
          </a:ln>
          <a:effectLst>
            <a:outerShdw blurRad="57150" rotWithShape="0" algn="bl" dir="5400000" dist="19050">
              <a:srgbClr val="000000">
                <a:alpha val="50000"/>
              </a:srgbClr>
            </a:outerShdw>
          </a:effectLst>
        </p:spPr>
      </p:pic>
      <p:pic>
        <p:nvPicPr>
          <p:cNvPr id="128" name="Google Shape;128;p20"/>
          <p:cNvPicPr preferRelativeResize="0"/>
          <p:nvPr/>
        </p:nvPicPr>
        <p:blipFill>
          <a:blip r:embed="rId4">
            <a:alphaModFix/>
          </a:blip>
          <a:stretch>
            <a:fillRect/>
          </a:stretch>
        </p:blipFill>
        <p:spPr>
          <a:xfrm>
            <a:off x="3044925" y="1143075"/>
            <a:ext cx="3069190" cy="178417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132" name="Shape 132"/>
        <p:cNvGrpSpPr/>
        <p:nvPr/>
      </p:nvGrpSpPr>
      <p:grpSpPr>
        <a:xfrm>
          <a:off x="0" y="0"/>
          <a:ext cx="0" cy="0"/>
          <a:chOff x="0" y="0"/>
          <a:chExt cx="0" cy="0"/>
        </a:xfrm>
      </p:grpSpPr>
      <p:sp>
        <p:nvSpPr>
          <p:cNvPr id="133" name="Google Shape;133;p21"/>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34" name="Google Shape;134;p21"/>
          <p:cNvSpPr txBox="1"/>
          <p:nvPr/>
        </p:nvSpPr>
        <p:spPr>
          <a:xfrm>
            <a:off x="1563900" y="437225"/>
            <a:ext cx="5727600" cy="408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1800">
                <a:solidFill>
                  <a:schemeClr val="lt1"/>
                </a:solidFill>
                <a:latin typeface="Karla"/>
                <a:ea typeface="Karla"/>
                <a:cs typeface="Karla"/>
                <a:sym typeface="Karla"/>
              </a:rPr>
              <a:t>Storytelling: how would you describe yourself?</a:t>
            </a:r>
            <a:endParaRPr b="1" i="0" sz="1800" u="none" cap="none" strike="noStrike">
              <a:solidFill>
                <a:schemeClr val="lt1"/>
              </a:solidFill>
              <a:latin typeface="Karla"/>
              <a:ea typeface="Karla"/>
              <a:cs typeface="Karla"/>
              <a:sym typeface="Karla"/>
            </a:endParaRPr>
          </a:p>
        </p:txBody>
      </p:sp>
      <p:sp>
        <p:nvSpPr>
          <p:cNvPr id="135" name="Google Shape;135;p21"/>
          <p:cNvSpPr txBox="1"/>
          <p:nvPr/>
        </p:nvSpPr>
        <p:spPr>
          <a:xfrm>
            <a:off x="753466" y="1224049"/>
            <a:ext cx="7536000" cy="708000"/>
          </a:xfrm>
          <a:prstGeom prst="rect">
            <a:avLst/>
          </a:prstGeom>
          <a:noFill/>
          <a:ln>
            <a:noFill/>
          </a:ln>
          <a:effectLst>
            <a:outerShdw blurRad="57150" rotWithShape="0" algn="bl" dir="5400000" dist="19050">
              <a:srgbClr val="000000">
                <a:alpha val="50000"/>
              </a:srgbClr>
            </a:outerShdw>
          </a:effectLst>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rPr b="1" lang="en-GB" sz="1600">
                <a:solidFill>
                  <a:schemeClr val="lt1"/>
                </a:solidFill>
                <a:latin typeface="Karla"/>
                <a:ea typeface="Karla"/>
                <a:cs typeface="Karla"/>
                <a:sym typeface="Karla"/>
              </a:rPr>
              <a:t>Make a list of your soft skills</a:t>
            </a:r>
            <a:r>
              <a:rPr lang="en-GB" sz="1600">
                <a:solidFill>
                  <a:schemeClr val="lt1"/>
                </a:solidFill>
                <a:latin typeface="Karla"/>
                <a:ea typeface="Karla"/>
                <a:cs typeface="Karla"/>
                <a:sym typeface="Karla"/>
              </a:rPr>
              <a:t> and previous experience and how they can add value to a business or team (aim for 10).</a:t>
            </a:r>
            <a:endParaRPr sz="1600">
              <a:solidFill>
                <a:schemeClr val="lt1"/>
              </a:solidFill>
              <a:latin typeface="Karla"/>
              <a:ea typeface="Karla"/>
              <a:cs typeface="Karla"/>
              <a:sym typeface="Karla"/>
            </a:endParaRPr>
          </a:p>
          <a:p>
            <a:pPr indent="0" lvl="0" marL="0" marR="0" rtl="0" algn="ctr">
              <a:lnSpc>
                <a:spcPct val="100000"/>
              </a:lnSpc>
              <a:spcBef>
                <a:spcPts val="0"/>
              </a:spcBef>
              <a:spcAft>
                <a:spcPts val="0"/>
              </a:spcAft>
              <a:buNone/>
            </a:pPr>
            <a:r>
              <a:rPr i="0" lang="en-GB" sz="1600" u="none" cap="none" strike="noStrike">
                <a:solidFill>
                  <a:schemeClr val="lt1"/>
                </a:solidFill>
                <a:latin typeface="Karla"/>
                <a:ea typeface="Karla"/>
                <a:cs typeface="Karla"/>
                <a:sym typeface="Karla"/>
              </a:rPr>
              <a:t>Think about 2-3 sentences that summarise you and tie in with the words you wrote from your list</a:t>
            </a:r>
            <a:endParaRPr sz="1600">
              <a:solidFill>
                <a:schemeClr val="lt1"/>
              </a:solidFill>
              <a:latin typeface="Karla"/>
              <a:ea typeface="Karla"/>
              <a:cs typeface="Karla"/>
              <a:sym typeface="Karla"/>
            </a:endParaRPr>
          </a:p>
          <a:p>
            <a:pPr indent="0" lvl="0" marL="0" marR="0" rtl="0" algn="ctr">
              <a:lnSpc>
                <a:spcPct val="100000"/>
              </a:lnSpc>
              <a:spcBef>
                <a:spcPts val="0"/>
              </a:spcBef>
              <a:spcAft>
                <a:spcPts val="0"/>
              </a:spcAft>
              <a:buNone/>
            </a:pPr>
            <a:r>
              <a:t/>
            </a:r>
            <a:endParaRPr sz="1600">
              <a:solidFill>
                <a:schemeClr val="lt1"/>
              </a:solidFill>
              <a:latin typeface="Karla"/>
              <a:ea typeface="Karla"/>
              <a:cs typeface="Karla"/>
              <a:sym typeface="Karla"/>
            </a:endParaRPr>
          </a:p>
          <a:p>
            <a:pPr indent="0" lvl="0" marL="0" marR="0" rtl="0" algn="ctr">
              <a:lnSpc>
                <a:spcPct val="100000"/>
              </a:lnSpc>
              <a:spcBef>
                <a:spcPts val="0"/>
              </a:spcBef>
              <a:spcAft>
                <a:spcPts val="0"/>
              </a:spcAft>
              <a:buNone/>
            </a:pPr>
            <a:r>
              <a:rPr i="1" lang="en-GB" sz="1600" u="none" cap="none" strike="noStrike">
                <a:solidFill>
                  <a:schemeClr val="lt1"/>
                </a:solidFill>
                <a:latin typeface="Karla"/>
                <a:ea typeface="Karla"/>
                <a:cs typeface="Karla"/>
                <a:sym typeface="Karla"/>
              </a:rPr>
              <a:t>(th</a:t>
            </a:r>
            <a:r>
              <a:rPr i="1" lang="en-GB" sz="1600">
                <a:solidFill>
                  <a:schemeClr val="lt1"/>
                </a:solidFill>
                <a:latin typeface="Karla"/>
                <a:ea typeface="Karla"/>
                <a:cs typeface="Karla"/>
                <a:sym typeface="Karla"/>
              </a:rPr>
              <a:t>ink about your CV opening statement)</a:t>
            </a:r>
            <a:endParaRPr i="1"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sz="1600">
              <a:solidFill>
                <a:schemeClr val="lt1"/>
              </a:solidFill>
              <a:latin typeface="Karla"/>
              <a:ea typeface="Karla"/>
              <a:cs typeface="Karla"/>
              <a:sym typeface="Karla"/>
            </a:endParaRPr>
          </a:p>
        </p:txBody>
      </p:sp>
      <p:sp>
        <p:nvSpPr>
          <p:cNvPr id="136" name="Google Shape;136;p21"/>
          <p:cNvSpPr txBox="1"/>
          <p:nvPr/>
        </p:nvSpPr>
        <p:spPr>
          <a:xfrm>
            <a:off x="3782900" y="2953675"/>
            <a:ext cx="4884300" cy="1866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323850" lvl="0" marL="457200" rtl="0" algn="l">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your background - - employers care about this!</a:t>
            </a:r>
            <a:endParaRPr sz="1500">
              <a:solidFill>
                <a:schemeClr val="lt1"/>
              </a:solidFill>
              <a:latin typeface="Karla"/>
              <a:ea typeface="Karla"/>
              <a:cs typeface="Karla"/>
              <a:sym typeface="Karla"/>
            </a:endParaRPr>
          </a:p>
          <a:p>
            <a:pPr indent="-323850" lvl="0" marL="457200" rtl="0" algn="l">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your motivations &amp; goals</a:t>
            </a:r>
            <a:endParaRPr sz="1500">
              <a:solidFill>
                <a:schemeClr val="lt1"/>
              </a:solidFill>
              <a:latin typeface="Karla"/>
              <a:ea typeface="Karla"/>
              <a:cs typeface="Karla"/>
              <a:sym typeface="Karla"/>
            </a:endParaRPr>
          </a:p>
          <a:p>
            <a:pPr indent="-323850" lvl="0" marL="457200" rtl="0" algn="l">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your technical interests</a:t>
            </a:r>
            <a:endParaRPr sz="1500">
              <a:solidFill>
                <a:schemeClr val="lt1"/>
              </a:solidFill>
              <a:latin typeface="Karla"/>
              <a:ea typeface="Karla"/>
              <a:cs typeface="Karla"/>
              <a:sym typeface="Karla"/>
            </a:endParaRPr>
          </a:p>
          <a:p>
            <a:pPr indent="-323850" lvl="0" marL="457200" rtl="0" algn="l">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why you want to be a software developer</a:t>
            </a:r>
            <a:endParaRPr sz="1500">
              <a:solidFill>
                <a:schemeClr val="lt1"/>
              </a:solidFill>
              <a:latin typeface="Karla"/>
              <a:ea typeface="Karla"/>
              <a:cs typeface="Karla"/>
              <a:sym typeface="Karla"/>
            </a:endParaRPr>
          </a:p>
          <a:p>
            <a:pPr indent="-323850" lvl="0" marL="457200" rtl="0" algn="l">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your ability to be a self learner</a:t>
            </a:r>
            <a:endParaRPr sz="1500">
              <a:solidFill>
                <a:schemeClr val="lt1"/>
              </a:solidFill>
              <a:latin typeface="Karla"/>
              <a:ea typeface="Karla"/>
              <a:cs typeface="Karla"/>
              <a:sym typeface="Karla"/>
            </a:endParaRPr>
          </a:p>
          <a:p>
            <a:pPr indent="-323850" lvl="0" marL="457200" rtl="0" algn="l">
              <a:spcBef>
                <a:spcPts val="0"/>
              </a:spcBef>
              <a:spcAft>
                <a:spcPts val="0"/>
              </a:spcAft>
              <a:buClr>
                <a:schemeClr val="lt1"/>
              </a:buClr>
              <a:buSzPts val="1500"/>
              <a:buFont typeface="Karla"/>
              <a:buChar char="❖"/>
            </a:pPr>
            <a:r>
              <a:rPr lang="en-GB" sz="1500">
                <a:solidFill>
                  <a:schemeClr val="lt1"/>
                </a:solidFill>
                <a:latin typeface="Karla"/>
                <a:ea typeface="Karla"/>
                <a:cs typeface="Karla"/>
                <a:sym typeface="Karla"/>
              </a:rPr>
              <a:t>your contribution to a team</a:t>
            </a:r>
            <a:endParaRPr/>
          </a:p>
        </p:txBody>
      </p:sp>
      <p:pic>
        <p:nvPicPr>
          <p:cNvPr id="137" name="Google Shape;137;p21"/>
          <p:cNvPicPr preferRelativeResize="0"/>
          <p:nvPr/>
        </p:nvPicPr>
        <p:blipFill>
          <a:blip r:embed="rId3">
            <a:alphaModFix/>
          </a:blip>
          <a:stretch>
            <a:fillRect/>
          </a:stretch>
        </p:blipFill>
        <p:spPr>
          <a:xfrm>
            <a:off x="479150" y="2873037"/>
            <a:ext cx="2823225" cy="202757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DA2CD"/>
        </a:solidFill>
      </p:bgPr>
    </p:bg>
    <p:spTree>
      <p:nvGrpSpPr>
        <p:cNvPr id="141" name="Shape 141"/>
        <p:cNvGrpSpPr/>
        <p:nvPr/>
      </p:nvGrpSpPr>
      <p:grpSpPr>
        <a:xfrm>
          <a:off x="0" y="0"/>
          <a:ext cx="0" cy="0"/>
          <a:chOff x="0" y="0"/>
          <a:chExt cx="0" cy="0"/>
        </a:xfrm>
      </p:grpSpPr>
      <p:sp>
        <p:nvSpPr>
          <p:cNvPr id="142" name="Google Shape;142;p22"/>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43" name="Google Shape;143;p22"/>
          <p:cNvSpPr txBox="1"/>
          <p:nvPr/>
        </p:nvSpPr>
        <p:spPr>
          <a:xfrm>
            <a:off x="1563900" y="353825"/>
            <a:ext cx="57276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i="0" lang="en-GB" sz="2200" u="none" cap="none" strike="noStrike">
                <a:solidFill>
                  <a:schemeClr val="lt1"/>
                </a:solidFill>
                <a:latin typeface="Karla"/>
                <a:ea typeface="Karla"/>
                <a:cs typeface="Karla"/>
                <a:sym typeface="Karla"/>
              </a:rPr>
              <a:t>What do you want from an employer?</a:t>
            </a:r>
            <a:br>
              <a:rPr b="1" i="0" lang="en-GB" sz="2200" u="none" cap="none" strike="noStrike">
                <a:solidFill>
                  <a:schemeClr val="lt1"/>
                </a:solidFill>
                <a:latin typeface="Karla"/>
                <a:ea typeface="Karla"/>
                <a:cs typeface="Karla"/>
                <a:sym typeface="Karla"/>
              </a:rPr>
            </a:br>
            <a:endParaRPr b="1" i="0" sz="2200" u="none" cap="none" strike="noStrike">
              <a:solidFill>
                <a:schemeClr val="lt1"/>
              </a:solidFill>
              <a:latin typeface="Karla"/>
              <a:ea typeface="Karla"/>
              <a:cs typeface="Karla"/>
              <a:sym typeface="Karla"/>
            </a:endParaRPr>
          </a:p>
        </p:txBody>
      </p:sp>
      <p:sp>
        <p:nvSpPr>
          <p:cNvPr id="144" name="Google Shape;144;p22"/>
          <p:cNvSpPr txBox="1"/>
          <p:nvPr/>
        </p:nvSpPr>
        <p:spPr>
          <a:xfrm>
            <a:off x="307975" y="1109075"/>
            <a:ext cx="8464500" cy="1754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i="0" sz="1600" u="none" cap="none" strike="noStrike">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a:p>
        </p:txBody>
      </p:sp>
      <p:pic>
        <p:nvPicPr>
          <p:cNvPr id="145" name="Google Shape;145;p22"/>
          <p:cNvPicPr preferRelativeResize="0"/>
          <p:nvPr/>
        </p:nvPicPr>
        <p:blipFill>
          <a:blip r:embed="rId3">
            <a:alphaModFix/>
          </a:blip>
          <a:stretch>
            <a:fillRect/>
          </a:stretch>
        </p:blipFill>
        <p:spPr>
          <a:xfrm>
            <a:off x="1515238" y="1183875"/>
            <a:ext cx="6113525" cy="364620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